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0" r:id="rId1"/>
    <p:sldMasterId id="2147483671" r:id="rId2"/>
  </p:sldMasterIdLst>
  <p:notesMasterIdLst>
    <p:notesMasterId r:id="rId103"/>
  </p:notesMasterIdLst>
  <p:sldIdLst>
    <p:sldId id="256" r:id="rId3"/>
    <p:sldId id="257" r:id="rId4"/>
    <p:sldId id="399" r:id="rId5"/>
    <p:sldId id="259" r:id="rId6"/>
    <p:sldId id="262" r:id="rId7"/>
    <p:sldId id="400" r:id="rId8"/>
    <p:sldId id="401" r:id="rId9"/>
    <p:sldId id="402" r:id="rId10"/>
    <p:sldId id="263" r:id="rId11"/>
    <p:sldId id="264" r:id="rId12"/>
    <p:sldId id="267" r:id="rId13"/>
    <p:sldId id="397" r:id="rId14"/>
    <p:sldId id="403" r:id="rId15"/>
    <p:sldId id="268" r:id="rId16"/>
    <p:sldId id="369" r:id="rId17"/>
    <p:sldId id="371" r:id="rId18"/>
    <p:sldId id="378" r:id="rId19"/>
    <p:sldId id="373" r:id="rId20"/>
    <p:sldId id="387" r:id="rId21"/>
    <p:sldId id="374" r:id="rId22"/>
    <p:sldId id="375" r:id="rId23"/>
    <p:sldId id="388" r:id="rId24"/>
    <p:sldId id="376" r:id="rId25"/>
    <p:sldId id="395" r:id="rId26"/>
    <p:sldId id="377" r:id="rId27"/>
    <p:sldId id="276" r:id="rId28"/>
    <p:sldId id="278" r:id="rId29"/>
    <p:sldId id="279" r:id="rId30"/>
    <p:sldId id="280" r:id="rId31"/>
    <p:sldId id="281" r:id="rId32"/>
    <p:sldId id="298" r:id="rId33"/>
    <p:sldId id="299" r:id="rId34"/>
    <p:sldId id="300" r:id="rId35"/>
    <p:sldId id="301" r:id="rId36"/>
    <p:sldId id="303" r:id="rId37"/>
    <p:sldId id="304" r:id="rId38"/>
    <p:sldId id="308" r:id="rId39"/>
    <p:sldId id="306" r:id="rId40"/>
    <p:sldId id="404" r:id="rId41"/>
    <p:sldId id="39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96" r:id="rId55"/>
    <p:sldId id="321" r:id="rId56"/>
    <p:sldId id="322" r:id="rId57"/>
    <p:sldId id="323" r:id="rId58"/>
    <p:sldId id="324" r:id="rId59"/>
    <p:sldId id="326" r:id="rId60"/>
    <p:sldId id="327" r:id="rId61"/>
    <p:sldId id="328" r:id="rId62"/>
    <p:sldId id="329" r:id="rId63"/>
    <p:sldId id="330"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 id="344" r:id="rId77"/>
    <p:sldId id="347" r:id="rId78"/>
    <p:sldId id="389" r:id="rId79"/>
    <p:sldId id="381" r:id="rId80"/>
    <p:sldId id="382" r:id="rId81"/>
    <p:sldId id="350" r:id="rId82"/>
    <p:sldId id="351" r:id="rId83"/>
    <p:sldId id="352" r:id="rId84"/>
    <p:sldId id="354" r:id="rId85"/>
    <p:sldId id="355" r:id="rId86"/>
    <p:sldId id="356" r:id="rId87"/>
    <p:sldId id="357" r:id="rId88"/>
    <p:sldId id="358" r:id="rId89"/>
    <p:sldId id="383" r:id="rId90"/>
    <p:sldId id="359" r:id="rId91"/>
    <p:sldId id="360" r:id="rId92"/>
    <p:sldId id="361" r:id="rId93"/>
    <p:sldId id="390" r:id="rId94"/>
    <p:sldId id="391" r:id="rId95"/>
    <p:sldId id="392" r:id="rId96"/>
    <p:sldId id="393" r:id="rId97"/>
    <p:sldId id="363" r:id="rId98"/>
    <p:sldId id="364" r:id="rId99"/>
    <p:sldId id="365" r:id="rId100"/>
    <p:sldId id="366" r:id="rId101"/>
    <p:sldId id="367" r:id="rId1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9"/>
    <p:restoredTop sz="88980" autoAdjust="0"/>
  </p:normalViewPr>
  <p:slideViewPr>
    <p:cSldViewPr snapToGrid="0" snapToObjects="1">
      <p:cViewPr>
        <p:scale>
          <a:sx n="152" d="100"/>
          <a:sy n="152" d="100"/>
        </p:scale>
        <p:origin x="10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974585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499687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They could have used this fun</a:t>
            </a:r>
            <a:r>
              <a:rPr lang="en-US" baseline="0" dirty="0"/>
              <a:t> FEC interface, where you go and click a drop down for the state, and then another one for the district. And then they would have had to download a separate spreadsheet for each race.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was a better</a:t>
            </a:r>
            <a:r>
              <a:rPr lang="en-US" baseline="0" dirty="0"/>
              <a:t> way! The FEC has a whole interface just for programmers to go and get it’s data, and it’s super straightforward.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Not wizardry </a:t>
            </a:r>
            <a:r>
              <a:rPr lang="mr-IN" baseline="0" dirty="0"/>
              <a:t>–</a:t>
            </a:r>
            <a:r>
              <a:rPr lang="en-US" baseline="0" dirty="0"/>
              <a:t> application programming interface</a:t>
            </a:r>
          </a:p>
          <a:p>
            <a:pPr marL="0" lvl="0" indent="0"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20 minutes later, we had a spreadsheet with 3,198 cells filled in. I sent that off to the visual reporter to make a graphic and the reporter to help flesh out his story.</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The top of this story had no data in it, but the underlying premise </a:t>
            </a:r>
            <a:r>
              <a:rPr lang="mr-IN" baseline="0" dirty="0"/>
              <a:t>–</a:t>
            </a:r>
            <a:r>
              <a:rPr lang="en-US" baseline="0" dirty="0"/>
              <a:t> that blue dogs are waging competitive fights </a:t>
            </a:r>
            <a:r>
              <a:rPr lang="mr-IN" baseline="0" dirty="0"/>
              <a:t>–</a:t>
            </a:r>
            <a:r>
              <a:rPr lang="en-US" baseline="0" dirty="0"/>
              <a:t> relied heavily on data analysis.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Here’s another one. You may remember this tweet from a couple years ago, when the president said we were hitting ISIS “much harder” after an attack in New York City. The president has a tendency to </a:t>
            </a:r>
            <a:r>
              <a:rPr lang="mr-IN" baseline="0" dirty="0"/>
              <a:t>…</a:t>
            </a:r>
            <a:r>
              <a:rPr lang="en-US" baseline="0" dirty="0"/>
              <a:t> exaggerate .. So we wanted to know if this was true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aseline="0" dirty="0"/>
              <a:t>As far as I could tell, the Defense Department doesn’t have a database online of strikes against the Islamic State, but it does put out these press releases every day. They’re pretty much just copy paste jobs with the numbers and locations changed, so that seemed like a great project to tackle with web scraping</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I think</a:t>
            </a:r>
            <a:r>
              <a:rPr lang="en-US" baseline="0" dirty="0"/>
              <a:t> this applies to web scraping too, even if you’re not using fancy pants machine learning</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So I wrote code that looked for patterns</a:t>
            </a:r>
            <a:r>
              <a:rPr lang="en-US" baseline="0" dirty="0"/>
              <a:t> in the press releases, and when it found the text I wanted I had it stick it into a spreadsheet. We ended up publishing this article and making this chart, showing that the president wasn’t being the most truthful.</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Here’s another one. A doctor testified in court, but his name was redacted. But some details were available: his date and place of certification, and some additional biographical information. A reporter discovered that there’s a lookup tool to search for psychiatry and neurology certifications, but you can’t search by date - you can only get lists one specialty and state at a time. He was stuck.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nerds pulled down all the data from the site, including date. So the reporter could sort and search by date, and find the candidates. There were around 900 of them where the date and state both matched.</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Then the reporter turned to google. He made it through 88 before he found one who matched other biographical details in the testimony.</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Then the reporting team went and knocked on the doctor’s door, and got an hour-long, on the record interview!</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This is really a story about something that can only be done with true programmer-reporter collaboration. Not only did the reporter need to recognize this opportunity, he needed to put in the effort to narrow down the 900 person list. But without the assistance from the programmers, there would be no list to narrow.</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The match in the end was confirmed by a </a:t>
            </a:r>
            <a:r>
              <a:rPr lang="en-US" dirty="0"/>
              <a:t>LinkedIn</a:t>
            </a:r>
            <a:r>
              <a:rPr lang="en" dirty="0"/>
              <a:t> page that contained some other professional details listed in the testimony.</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The interview went on to be part of a five part series on torture at gitmo. This is a case where the data is not an obvious part of the final story. The data component helped the reporters find the story. I love sharing the stories behind stories like this, because this is a true example of how programmers can contribute to the newsroom in nearly invisible but very important ways. There is no quote-unquote data in this article - it’s almost entirely interviews and anecdotes.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So, what are we really here for?</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specifically</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specifically</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8022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Shape 4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0" name="Shape 4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specifically</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specifically</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46274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148880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Shape 4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8" name="Shape 4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Spreadsheets. Don’t underestimate the power of sum-and-sort journalism.</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Shape 4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4" name="Shape 4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We’re going to focus primarily on using data to tell a story. We’ll also work a bit on digital presentation, mostly of data stories.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6" name="Shape 4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Data formats and big data.</a:t>
            </a: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2" name="Shape 4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Data formats and big data.</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Data formats and big data.</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Data formats and big data.</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Data formats and big data.</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Shape 5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6" name="Shape 5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Shape 5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2" name="Shape 5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8" name="Shape 5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To be totally clear about this: I know you need to get at least a B in this class for it to count. Let’s talk about the ways to get there:</a:t>
            </a:r>
            <a:endParaRPr dirty="0"/>
          </a:p>
          <a:p>
            <a:pPr marL="0" lvl="0" indent="0">
              <a:spcBef>
                <a:spcPts val="0"/>
              </a:spcBef>
              <a:spcAft>
                <a:spcPts val="0"/>
              </a:spcAft>
              <a:buNone/>
            </a:pPr>
            <a:r>
              <a:rPr lang="en" dirty="0"/>
              <a:t>*you could never show up in class (except to present your final project), but you’d have to be 100% perfect on your assignments</a:t>
            </a:r>
            <a:endParaRPr dirty="0"/>
          </a:p>
          <a:p>
            <a:pPr marL="0" lvl="0" indent="0">
              <a:spcBef>
                <a:spcPts val="0"/>
              </a:spcBef>
              <a:spcAft>
                <a:spcPts val="0"/>
              </a:spcAft>
              <a:buNone/>
            </a:pPr>
            <a:r>
              <a:rPr lang="en" dirty="0"/>
              <a:t>*I plan to assign 7 assignments, You could fail to turn in 3, hope I’m inclined to round up, and be perfect on everything else.</a:t>
            </a:r>
            <a:endParaRPr dirty="0"/>
          </a:p>
          <a:p>
            <a:pPr marL="0" lvl="0" indent="0">
              <a:spcBef>
                <a:spcPts val="0"/>
              </a:spcBef>
              <a:spcAft>
                <a:spcPts val="0"/>
              </a:spcAft>
              <a:buNone/>
            </a:pPr>
            <a:r>
              <a:rPr lang="en" dirty="0"/>
              <a:t>*You could do a miserable (but not zero) job on your final project and be perfect on everything else</a:t>
            </a:r>
            <a:endParaRPr dirty="0"/>
          </a:p>
          <a:p>
            <a:pPr marL="0" lvl="0" indent="0">
              <a:spcBef>
                <a:spcPts val="0"/>
              </a:spcBef>
              <a:spcAft>
                <a:spcPts val="0"/>
              </a:spcAft>
              <a:buNone/>
            </a:pPr>
            <a:endParaRPr dirty="0"/>
          </a:p>
          <a:p>
            <a:pPr marL="0" lvl="0" indent="0">
              <a:spcBef>
                <a:spcPts val="0"/>
              </a:spcBef>
              <a:spcAft>
                <a:spcPts val="0"/>
              </a:spcAft>
              <a:buNone/>
            </a:pPr>
            <a:r>
              <a:rPr lang="en" dirty="0"/>
              <a:t>PLEASE DO NOT DO ANY OF THESE. I really don’t want to give you a grade that will get in the way of your graduation. I know you are busy with internships, so the workload in this class is designed to be reasonable. If you show up to class, turn in your assignments on time and put some effort into your final project, you’ll get the grade you need easily, it won’t overwhelm you, and you’ll learn some valuable skills. </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 will do everything in my power to help you pass this class with at least a B-, but I can’t make up assignments you didn’t turn in.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When you think about data and data journalism, what kinds of stories do you think about?</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2" name="Shape 5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8" name="Shape 5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For the remainder of this lecture, we’ll be talking about </a:t>
            </a:r>
            <a:r>
              <a:rPr lang="en-US" dirty="0"/>
              <a:t>GitHub</a:t>
            </a:r>
            <a:r>
              <a:rPr lang="en" dirty="0"/>
              <a:t>. It’s where you’ll submit your homework, and where your final project will go.</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1" name="Shape 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3" name="Shape 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Have you ever been in google docs and seen other people add and delete stuff above you and things jump around? Yeah, </a:t>
            </a:r>
            <a:r>
              <a:rPr lang="en-US" dirty="0"/>
              <a:t>GitHub</a:t>
            </a:r>
            <a:r>
              <a:rPr lang="en" dirty="0"/>
              <a:t> prevents that.</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Examples of version control are </a:t>
            </a:r>
            <a:r>
              <a:rPr lang="en-US" dirty="0"/>
              <a:t>Microsoft</a:t>
            </a:r>
            <a:r>
              <a:rPr lang="en" dirty="0"/>
              <a:t> or google docs’ Track Changes features.</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7" name="Shape 6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When you think about data and data journalism, what kinds of stories do you think about?</a:t>
            </a:r>
            <a:endParaRPr dirty="0"/>
          </a:p>
        </p:txBody>
      </p:sp>
    </p:spTree>
    <p:extLst>
      <p:ext uri="{BB962C8B-B14F-4D97-AF65-F5344CB8AC3E}">
        <p14:creationId xmlns:p14="http://schemas.microsoft.com/office/powerpoint/2010/main" val="754378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 repository is like a folder. See next slide for details</a:t>
            </a: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 repository is like a folder. That’s what it’ll look like on your computer.</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Shape 6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4" name="Shape 6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HTML, XML, LaTeX</a:t>
            </a:r>
            <a:endParaRPr dirty="0"/>
          </a:p>
          <a:p>
            <a:pPr marL="0" lvl="0" indent="0">
              <a:spcBef>
                <a:spcPts val="0"/>
              </a:spcBef>
              <a:spcAft>
                <a:spcPts val="0"/>
              </a:spcAft>
              <a:buNone/>
            </a:pPr>
            <a:endParaRPr dirty="0"/>
          </a:p>
          <a:p>
            <a:pPr marL="0" lvl="0" indent="0">
              <a:spcBef>
                <a:spcPts val="0"/>
              </a:spcBef>
              <a:spcAft>
                <a:spcPts val="0"/>
              </a:spcAft>
              <a:buNone/>
            </a:pPr>
            <a:r>
              <a:rPr lang="en" dirty="0"/>
              <a:t>HTML: Hypertext markup language</a:t>
            </a:r>
            <a:endParaRPr dirty="0"/>
          </a:p>
          <a:p>
            <a:pPr marL="0" lvl="0" indent="0" rtl="0">
              <a:spcBef>
                <a:spcPts val="0"/>
              </a:spcBef>
              <a:spcAft>
                <a:spcPts val="0"/>
              </a:spcAft>
              <a:buNone/>
            </a:pPr>
            <a:r>
              <a:rPr lang="en" dirty="0"/>
              <a:t>XML: Extensible markup language</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Markup languages actually have a nice journalism history. The idea is to do digitally what writers and editors used to do with a red pen</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8" name="Shape 6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You’re likely at least slightly familiar with HTML</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And this is what it looks like on the web. The tags (which are the markup part) dictate things like size, emphasis, color, spacing…</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4" name="Shape 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Why both the stars and the underbars for italic and bold? It makes it easy to combine them!</a:t>
            </a: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2" name="Shape 7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Ordered lists have numbers (or letters or whatever), unordered lists are like bullet points.</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Shape 7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Have you ever made a list, and realized you have to go back and add an item at like #3 and then have to re-number the whole thing? Markdown knows about that bad problem, so you actually don’t need to number your list. You can just use 1. For every item and it numbers them automagically.</a:t>
            </a:r>
            <a:endParaRPr dirty="0"/>
          </a:p>
          <a:p>
            <a:pPr marL="0" lvl="0" indent="0">
              <a:spcBef>
                <a:spcPts val="0"/>
              </a:spcBef>
              <a:spcAft>
                <a:spcPts val="0"/>
              </a:spcAft>
              <a:buNone/>
            </a:pPr>
            <a:endParaRPr dirty="0"/>
          </a:p>
          <a:p>
            <a:pPr marL="0" lvl="0" indent="0" rtl="0">
              <a:spcBef>
                <a:spcPts val="0"/>
              </a:spcBef>
              <a:spcAft>
                <a:spcPts val="0"/>
              </a:spcAft>
              <a:buNone/>
            </a:pPr>
            <a:r>
              <a:rPr lang="en" dirty="0"/>
              <a:t>(note that to get the sub-item to work, you need 4 spaces)</a:t>
            </a: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6" name="Shape 7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This is going to look familiar</a:t>
            </a:r>
            <a:endParaRPr dirty="0"/>
          </a:p>
          <a:p>
            <a:pPr marL="0" lvl="0" indent="0"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hyphens. You don’t have to be precise about spacing or anything, it figures it out and makes you a nice little table!</a:t>
            </a: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You basically make a thing that looks like a table with pipes and underscores. You don’t have to be precise about spacing or anything, it figures it out and makes you a nice little table!</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Shape 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7" name="Shape 7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0" name="Shape 8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2" name="Shape 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Shape 8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5" name="Shape 8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Don’t forget to commit after every edit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5"/>
        <p:cNvGrpSpPr/>
        <p:nvPr/>
      </p:nvGrpSpPr>
      <p:grpSpPr>
        <a:xfrm>
          <a:off x="0" y="0"/>
          <a:ext cx="0" cy="0"/>
          <a:chOff x="0" y="0"/>
          <a:chExt cx="0" cy="0"/>
        </a:xfrm>
      </p:grpSpPr>
      <p:cxnSp>
        <p:nvCxnSpPr>
          <p:cNvPr id="56" name="Shape 56"/>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57" name="Shape 57"/>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rtl="0">
              <a:spcBef>
                <a:spcPts val="0"/>
              </a:spcBef>
              <a:spcAft>
                <a:spcPts val="0"/>
              </a:spcAft>
              <a:buSzPts val="5400"/>
              <a:buNone/>
              <a:defRPr sz="5400" b="0" i="0">
                <a:latin typeface="Arial" panose="020B0604020202020204" pitchFamily="34" charset="0"/>
                <a:cs typeface="Arial" panose="020B0604020202020204" pitchFamily="34" charset="0"/>
              </a:defRPr>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dirty="0"/>
          </a:p>
        </p:txBody>
      </p:sp>
      <p:sp>
        <p:nvSpPr>
          <p:cNvPr id="58" name="Shape 58"/>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400"/>
              <a:buNone/>
              <a:defRPr sz="2400"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dirty="0"/>
          </a:p>
        </p:txBody>
      </p:sp>
      <p:sp>
        <p:nvSpPr>
          <p:cNvPr id="59" name="Shape 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6800"/>
              <a:buNone/>
              <a:defRPr sz="6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6800"/>
              <a:buNone/>
              <a:defRPr sz="6800">
                <a:solidFill>
                  <a:schemeClr val="lt1"/>
                </a:solidFill>
              </a:defRPr>
            </a:lvl2pPr>
            <a:lvl3pPr lvl="2" rtl="0">
              <a:spcBef>
                <a:spcPts val="0"/>
              </a:spcBef>
              <a:spcAft>
                <a:spcPts val="0"/>
              </a:spcAft>
              <a:buClr>
                <a:schemeClr val="lt1"/>
              </a:buClr>
              <a:buSzPts val="6800"/>
              <a:buNone/>
              <a:defRPr sz="6800">
                <a:solidFill>
                  <a:schemeClr val="lt1"/>
                </a:solidFill>
              </a:defRPr>
            </a:lvl3pPr>
            <a:lvl4pPr lvl="3" rtl="0">
              <a:spcBef>
                <a:spcPts val="0"/>
              </a:spcBef>
              <a:spcAft>
                <a:spcPts val="0"/>
              </a:spcAft>
              <a:buClr>
                <a:schemeClr val="lt1"/>
              </a:buClr>
              <a:buSzPts val="6800"/>
              <a:buNone/>
              <a:defRPr sz="6800">
                <a:solidFill>
                  <a:schemeClr val="lt1"/>
                </a:solidFill>
              </a:defRPr>
            </a:lvl4pPr>
            <a:lvl5pPr lvl="4" rtl="0">
              <a:spcBef>
                <a:spcPts val="0"/>
              </a:spcBef>
              <a:spcAft>
                <a:spcPts val="0"/>
              </a:spcAft>
              <a:buClr>
                <a:schemeClr val="lt1"/>
              </a:buClr>
              <a:buSzPts val="6800"/>
              <a:buNone/>
              <a:defRPr sz="6800">
                <a:solidFill>
                  <a:schemeClr val="lt1"/>
                </a:solidFill>
              </a:defRPr>
            </a:lvl5pPr>
            <a:lvl6pPr lvl="5" rtl="0">
              <a:spcBef>
                <a:spcPts val="0"/>
              </a:spcBef>
              <a:spcAft>
                <a:spcPts val="0"/>
              </a:spcAft>
              <a:buClr>
                <a:schemeClr val="lt1"/>
              </a:buClr>
              <a:buSzPts val="6800"/>
              <a:buNone/>
              <a:defRPr sz="6800">
                <a:solidFill>
                  <a:schemeClr val="lt1"/>
                </a:solidFill>
              </a:defRPr>
            </a:lvl6pPr>
            <a:lvl7pPr lvl="6" rtl="0">
              <a:spcBef>
                <a:spcPts val="0"/>
              </a:spcBef>
              <a:spcAft>
                <a:spcPts val="0"/>
              </a:spcAft>
              <a:buClr>
                <a:schemeClr val="lt1"/>
              </a:buClr>
              <a:buSzPts val="6800"/>
              <a:buNone/>
              <a:defRPr sz="6800">
                <a:solidFill>
                  <a:schemeClr val="lt1"/>
                </a:solidFill>
              </a:defRPr>
            </a:lvl7pPr>
            <a:lvl8pPr lvl="7" rtl="0">
              <a:spcBef>
                <a:spcPts val="0"/>
              </a:spcBef>
              <a:spcAft>
                <a:spcPts val="0"/>
              </a:spcAft>
              <a:buClr>
                <a:schemeClr val="lt1"/>
              </a:buClr>
              <a:buSzPts val="6800"/>
              <a:buNone/>
              <a:defRPr sz="6800">
                <a:solidFill>
                  <a:schemeClr val="lt1"/>
                </a:solidFill>
              </a:defRPr>
            </a:lvl8pPr>
            <a:lvl9pPr lvl="8" rtl="0">
              <a:spcBef>
                <a:spcPts val="0"/>
              </a:spcBef>
              <a:spcAft>
                <a:spcPts val="0"/>
              </a:spcAft>
              <a:buClr>
                <a:schemeClr val="lt1"/>
              </a:buClr>
              <a:buSzPts val="6800"/>
              <a:buNone/>
              <a:defRPr sz="6800">
                <a:solidFill>
                  <a:schemeClr val="lt1"/>
                </a:solidFill>
              </a:defRPr>
            </a:lvl9pPr>
          </a:lstStyle>
          <a:p>
            <a:endParaRPr dirty="0"/>
          </a:p>
        </p:txBody>
      </p:sp>
      <p:sp>
        <p:nvSpPr>
          <p:cNvPr id="62" name="Shape 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5" name="Shape 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dirty="0"/>
          </a:p>
        </p:txBody>
      </p:sp>
      <p:sp>
        <p:nvSpPr>
          <p:cNvPr id="66" name="Shape 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69" name="Shape 6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0" name="Shape 7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1" name="Shape 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b="0" i="0">
                <a:latin typeface="Arial" panose="020B0604020202020204" pitchFamily="34" charset="0"/>
                <a:cs typeface="Arial" panose="020B060402020202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dirty="0"/>
          </a:p>
        </p:txBody>
      </p:sp>
      <p:sp>
        <p:nvSpPr>
          <p:cNvPr id="74" name="Shape 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b="0" i="0">
                <a:latin typeface="Arial" panose="020B0604020202020204" pitchFamily="34" charset="0"/>
                <a:cs typeface="Arial" panose="020B0604020202020204" pitchFamily="34" charset="0"/>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dirty="0"/>
          </a:p>
        </p:txBody>
      </p:sp>
      <p:sp>
        <p:nvSpPr>
          <p:cNvPr id="77" name="Shape 7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b="0" i="0">
                <a:latin typeface="Arial" panose="020B0604020202020204" pitchFamily="34" charset="0"/>
                <a:cs typeface="Arial" panose="020B0604020202020204" pitchFamily="34" charset="0"/>
              </a:defRPr>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dirty="0"/>
          </a:p>
        </p:txBody>
      </p:sp>
      <p:sp>
        <p:nvSpPr>
          <p:cNvPr id="78" name="Shape 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b="0" i="0">
                <a:solidFill>
                  <a:schemeClr val="lt1"/>
                </a:solidFill>
                <a:latin typeface="Arial" panose="020B0604020202020204" pitchFamily="34" charset="0"/>
                <a:cs typeface="Arial" panose="020B0604020202020204" pitchFamily="34" charset="0"/>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dirty="0"/>
          </a:p>
        </p:txBody>
      </p:sp>
      <p:sp>
        <p:nvSpPr>
          <p:cNvPr id="81" name="Shape 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sp>
        <p:nvSpPr>
          <p:cNvPr id="83" name="Shape 83"/>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cxnSp>
        <p:nvCxnSpPr>
          <p:cNvPr id="84" name="Shape 8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5" name="Shape 85"/>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lstStyle>
            <a:lvl1pPr lvl="0" algn="ctr" rtl="0">
              <a:spcBef>
                <a:spcPts val="0"/>
              </a:spcBef>
              <a:spcAft>
                <a:spcPts val="0"/>
              </a:spcAft>
              <a:buSzPts val="3800"/>
              <a:buNone/>
              <a:defRPr sz="3800" b="0" i="0">
                <a:latin typeface="Arial" panose="020B0604020202020204" pitchFamily="34" charset="0"/>
                <a:cs typeface="Arial" panose="020B0604020202020204" pitchFamily="34" charset="0"/>
              </a:defRPr>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dirty="0"/>
          </a:p>
        </p:txBody>
      </p:sp>
      <p:sp>
        <p:nvSpPr>
          <p:cNvPr id="86" name="Shape 86"/>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800"/>
              <a:buNone/>
              <a:defRPr b="0" i="0">
                <a:latin typeface="Arial" panose="020B0604020202020204" pitchFamily="34" charset="0"/>
                <a:cs typeface="Arial" panose="020B0604020202020204" pitchFamily="34" charset="0"/>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dirty="0"/>
          </a:p>
        </p:txBody>
      </p:sp>
      <p:sp>
        <p:nvSpPr>
          <p:cNvPr id="87" name="Shape 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b="0" i="0">
                <a:solidFill>
                  <a:schemeClr val="lt1"/>
                </a:solidFill>
                <a:latin typeface="Arial" panose="020B0604020202020204" pitchFamily="34" charset="0"/>
                <a:cs typeface="Arial" panose="020B0604020202020204" pitchFamily="34" charset="0"/>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dirty="0"/>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Clr>
                <a:schemeClr val="accent3"/>
              </a:buClr>
              <a:buSzPts val="1800"/>
              <a:buFont typeface="Alfa Slab One"/>
              <a:buNone/>
              <a:defRPr b="0" i="0">
                <a:solidFill>
                  <a:schemeClr val="accent3"/>
                </a:solidFill>
                <a:latin typeface="Arial" panose="020B0604020202020204" pitchFamily="34" charset="0"/>
                <a:ea typeface="Arial" panose="020B0604020202020204" pitchFamily="34" charset="0"/>
                <a:cs typeface="Arial" panose="020B0604020202020204" pitchFamily="34" charset="0"/>
                <a:sym typeface="Alfa Slab One"/>
              </a:defRPr>
            </a:lvl1pPr>
          </a:lstStyle>
          <a:p>
            <a:endParaRPr dirty="0"/>
          </a:p>
        </p:txBody>
      </p:sp>
      <p:sp>
        <p:nvSpPr>
          <p:cNvPr id="91" name="Shape 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2"/>
        <p:cNvGrpSpPr/>
        <p:nvPr/>
      </p:nvGrpSpPr>
      <p:grpSpPr>
        <a:xfrm>
          <a:off x="0" y="0"/>
          <a:ext cx="0" cy="0"/>
          <a:chOff x="0" y="0"/>
          <a:chExt cx="0" cy="0"/>
        </a:xfrm>
      </p:grpSpPr>
      <p:sp>
        <p:nvSpPr>
          <p:cNvPr id="93" name="Shape 93"/>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11000"/>
              <a:buNone/>
              <a:defRPr sz="11000" b="0" i="0">
                <a:solidFill>
                  <a:schemeClr val="dk1"/>
                </a:solidFill>
                <a:latin typeface="Arial" panose="020B0604020202020204" pitchFamily="34" charset="0"/>
                <a:cs typeface="Arial" panose="020B0604020202020204" pitchFamily="34" charset="0"/>
              </a:defRPr>
            </a:lvl1pPr>
            <a:lvl2pPr lvl="1" algn="ctr" rtl="0">
              <a:spcBef>
                <a:spcPts val="0"/>
              </a:spcBef>
              <a:spcAft>
                <a:spcPts val="0"/>
              </a:spcAft>
              <a:buClr>
                <a:schemeClr val="dk1"/>
              </a:buClr>
              <a:buSzPts val="11000"/>
              <a:buNone/>
              <a:defRPr sz="11000">
                <a:solidFill>
                  <a:schemeClr val="dk1"/>
                </a:solidFill>
              </a:defRPr>
            </a:lvl2pPr>
            <a:lvl3pPr lvl="2" algn="ctr" rtl="0">
              <a:spcBef>
                <a:spcPts val="0"/>
              </a:spcBef>
              <a:spcAft>
                <a:spcPts val="0"/>
              </a:spcAft>
              <a:buClr>
                <a:schemeClr val="dk1"/>
              </a:buClr>
              <a:buSzPts val="11000"/>
              <a:buNone/>
              <a:defRPr sz="11000">
                <a:solidFill>
                  <a:schemeClr val="dk1"/>
                </a:solidFill>
              </a:defRPr>
            </a:lvl3pPr>
            <a:lvl4pPr lvl="3" algn="ctr" rtl="0">
              <a:spcBef>
                <a:spcPts val="0"/>
              </a:spcBef>
              <a:spcAft>
                <a:spcPts val="0"/>
              </a:spcAft>
              <a:buClr>
                <a:schemeClr val="dk1"/>
              </a:buClr>
              <a:buSzPts val="11000"/>
              <a:buNone/>
              <a:defRPr sz="11000">
                <a:solidFill>
                  <a:schemeClr val="dk1"/>
                </a:solidFill>
              </a:defRPr>
            </a:lvl4pPr>
            <a:lvl5pPr lvl="4" algn="ctr" rtl="0">
              <a:spcBef>
                <a:spcPts val="0"/>
              </a:spcBef>
              <a:spcAft>
                <a:spcPts val="0"/>
              </a:spcAft>
              <a:buClr>
                <a:schemeClr val="dk1"/>
              </a:buClr>
              <a:buSzPts val="11000"/>
              <a:buNone/>
              <a:defRPr sz="11000">
                <a:solidFill>
                  <a:schemeClr val="dk1"/>
                </a:solidFill>
              </a:defRPr>
            </a:lvl5pPr>
            <a:lvl6pPr lvl="5" algn="ctr" rtl="0">
              <a:spcBef>
                <a:spcPts val="0"/>
              </a:spcBef>
              <a:spcAft>
                <a:spcPts val="0"/>
              </a:spcAft>
              <a:buClr>
                <a:schemeClr val="dk1"/>
              </a:buClr>
              <a:buSzPts val="11000"/>
              <a:buNone/>
              <a:defRPr sz="11000">
                <a:solidFill>
                  <a:schemeClr val="dk1"/>
                </a:solidFill>
              </a:defRPr>
            </a:lvl6pPr>
            <a:lvl7pPr lvl="6" algn="ctr" rtl="0">
              <a:spcBef>
                <a:spcPts val="0"/>
              </a:spcBef>
              <a:spcAft>
                <a:spcPts val="0"/>
              </a:spcAft>
              <a:buClr>
                <a:schemeClr val="dk1"/>
              </a:buClr>
              <a:buSzPts val="11000"/>
              <a:buNone/>
              <a:defRPr sz="11000">
                <a:solidFill>
                  <a:schemeClr val="dk1"/>
                </a:solidFill>
              </a:defRPr>
            </a:lvl7pPr>
            <a:lvl8pPr lvl="7" algn="ctr" rtl="0">
              <a:spcBef>
                <a:spcPts val="0"/>
              </a:spcBef>
              <a:spcAft>
                <a:spcPts val="0"/>
              </a:spcAft>
              <a:buClr>
                <a:schemeClr val="dk1"/>
              </a:buClr>
              <a:buSzPts val="11000"/>
              <a:buNone/>
              <a:defRPr sz="11000">
                <a:solidFill>
                  <a:schemeClr val="dk1"/>
                </a:solidFill>
              </a:defRPr>
            </a:lvl8pPr>
            <a:lvl9pPr lvl="8" algn="ctr" rtl="0">
              <a:spcBef>
                <a:spcPts val="0"/>
              </a:spcBef>
              <a:spcAft>
                <a:spcPts val="0"/>
              </a:spcAft>
              <a:buClr>
                <a:schemeClr val="dk1"/>
              </a:buClr>
              <a:buSzPts val="11000"/>
              <a:buNone/>
              <a:defRPr sz="11000">
                <a:solidFill>
                  <a:schemeClr val="dk1"/>
                </a:solidFill>
              </a:defRPr>
            </a:lvl9pPr>
          </a:lstStyle>
          <a:p>
            <a:r>
              <a:rPr dirty="0"/>
              <a:t>xx%</a:t>
            </a:r>
          </a:p>
        </p:txBody>
      </p:sp>
      <p:sp>
        <p:nvSpPr>
          <p:cNvPr id="94" name="Shape 94"/>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b="0" i="0">
                <a:latin typeface="Arial" panose="020B0604020202020204" pitchFamily="34" charset="0"/>
                <a:cs typeface="Arial" panose="020B0604020202020204" pitchFamily="34" charset="0"/>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dirty="0"/>
          </a:p>
        </p:txBody>
      </p:sp>
      <p:sp>
        <p:nvSpPr>
          <p:cNvPr id="95" name="Shape 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Shape 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rt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dirty="0"/>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dirty="0"/>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b="0" i="0">
                <a:solidFill>
                  <a:schemeClr val="dk2"/>
                </a:solidFill>
                <a:latin typeface="Arial" panose="020B0604020202020204" pitchFamily="34" charset="0"/>
                <a:ea typeface="Arial" panose="020B0604020202020204" pitchFamily="34" charset="0"/>
                <a:cs typeface="Arial" panose="020B0604020202020204" pitchFamily="34" charset="0"/>
                <a:sym typeface="Proxima Nova"/>
              </a:defRPr>
            </a:lvl1pPr>
            <a:lvl2pPr lvl="1" algn="r" rtl="0">
              <a:buNone/>
              <a:defRPr sz="1000">
                <a:solidFill>
                  <a:schemeClr val="dk2"/>
                </a:solidFill>
                <a:latin typeface="Proxima Nova"/>
                <a:ea typeface="Proxima Nova"/>
                <a:cs typeface="Proxima Nova"/>
                <a:sym typeface="Proxima Nova"/>
              </a:defRPr>
            </a:lvl2pPr>
            <a:lvl3pPr lvl="2" algn="r" rtl="0">
              <a:buNone/>
              <a:defRPr sz="1000">
                <a:solidFill>
                  <a:schemeClr val="dk2"/>
                </a:solidFill>
                <a:latin typeface="Proxima Nova"/>
                <a:ea typeface="Proxima Nova"/>
                <a:cs typeface="Proxima Nova"/>
                <a:sym typeface="Proxima Nova"/>
              </a:defRPr>
            </a:lvl3pPr>
            <a:lvl4pPr lvl="3" algn="r" rtl="0">
              <a:buNone/>
              <a:defRPr sz="1000">
                <a:solidFill>
                  <a:schemeClr val="dk2"/>
                </a:solidFill>
                <a:latin typeface="Proxima Nova"/>
                <a:ea typeface="Proxima Nova"/>
                <a:cs typeface="Proxima Nova"/>
                <a:sym typeface="Proxima Nova"/>
              </a:defRPr>
            </a:lvl4pPr>
            <a:lvl5pPr lvl="4" algn="r" rtl="0">
              <a:buNone/>
              <a:defRPr sz="1000">
                <a:solidFill>
                  <a:schemeClr val="dk2"/>
                </a:solidFill>
                <a:latin typeface="Proxima Nova"/>
                <a:ea typeface="Proxima Nova"/>
                <a:cs typeface="Proxima Nova"/>
                <a:sym typeface="Proxima Nova"/>
              </a:defRPr>
            </a:lvl5pPr>
            <a:lvl6pPr lvl="5" algn="r" rtl="0">
              <a:buNone/>
              <a:defRPr sz="1000">
                <a:solidFill>
                  <a:schemeClr val="dk2"/>
                </a:solidFill>
                <a:latin typeface="Proxima Nova"/>
                <a:ea typeface="Proxima Nova"/>
                <a:cs typeface="Proxima Nova"/>
                <a:sym typeface="Proxima Nova"/>
              </a:defRPr>
            </a:lvl6pPr>
            <a:lvl7pPr lvl="6" algn="r" rtl="0">
              <a:buNone/>
              <a:defRPr sz="1000">
                <a:solidFill>
                  <a:schemeClr val="dk2"/>
                </a:solidFill>
                <a:latin typeface="Proxima Nova"/>
                <a:ea typeface="Proxima Nova"/>
                <a:cs typeface="Proxima Nova"/>
                <a:sym typeface="Proxima Nova"/>
              </a:defRPr>
            </a:lvl7pPr>
            <a:lvl8pPr lvl="7" algn="r" rtl="0">
              <a:buNone/>
              <a:defRPr sz="1000">
                <a:solidFill>
                  <a:schemeClr val="dk2"/>
                </a:solidFill>
                <a:latin typeface="Proxima Nova"/>
                <a:ea typeface="Proxima Nova"/>
                <a:cs typeface="Proxima Nova"/>
                <a:sym typeface="Proxima Nova"/>
              </a:defRPr>
            </a:lvl8pPr>
            <a:lvl9pPr lvl="8" algn="r" rtl="0">
              <a:buNone/>
              <a:defRPr sz="1000">
                <a:solidFill>
                  <a:schemeClr val="dk2"/>
                </a:solidFill>
                <a:latin typeface="Proxima Nova"/>
                <a:ea typeface="Proxima Nova"/>
                <a:cs typeface="Proxima Nova"/>
                <a:sym typeface="Proxima Nova"/>
              </a:defRPr>
            </a:lvl9pPr>
          </a:lstStyle>
          <a:p>
            <a:fld id="{00000000-1234-1234-1234-123412341234}" type="slidenum">
              <a:rPr lang="en" smtClean="0"/>
              <a:pPr/>
              <a:t>‹#›</a:t>
            </a:fld>
            <a:endParaRPr lang="en" dirty="0"/>
          </a:p>
        </p:txBody>
      </p:sp>
      <p:sp>
        <p:nvSpPr>
          <p:cNvPr id="54" name="Shape 54"/>
          <p:cNvSpPr txBox="1"/>
          <p:nvPr/>
        </p:nvSpPr>
        <p:spPr>
          <a:xfrm>
            <a:off x="-6850" y="4848925"/>
            <a:ext cx="1791600" cy="207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t>@rachel_shorey</a:t>
            </a:r>
            <a:endParaRPr sz="1100" dirty="0"/>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www.nytimes.com/interactive/2019/08/19/us/politics/presidential-campaign-songs-playlists.htm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ft.com/coronavirus-lates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washingtonpost.com/graphics/2020/world/corona-simulato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shmcminn/digitalframeworks-spring19/blob/master/finalproject.m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jeremyjbowers"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Markup_language"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311708" y="744575"/>
            <a:ext cx="8520600" cy="1194292"/>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Digital Frameworks</a:t>
            </a:r>
            <a:endParaRPr dirty="0"/>
          </a:p>
        </p:txBody>
      </p:sp>
      <p:sp>
        <p:nvSpPr>
          <p:cNvPr id="103" name="Shape 103"/>
          <p:cNvSpPr txBox="1">
            <a:spLocks noGrp="1"/>
          </p:cNvSpPr>
          <p:nvPr>
            <p:ph type="subTitle" idx="1"/>
          </p:nvPr>
        </p:nvSpPr>
        <p:spPr>
          <a:xfrm>
            <a:off x="311700" y="2133600"/>
            <a:ext cx="8520600" cy="14931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Class 1</a:t>
            </a:r>
            <a:endParaRPr dirty="0"/>
          </a:p>
          <a:p>
            <a:pPr marL="0" lvl="0" indent="0" rtl="0">
              <a:spcBef>
                <a:spcPts val="0"/>
              </a:spcBef>
              <a:spcAft>
                <a:spcPts val="0"/>
              </a:spcAft>
              <a:buNone/>
            </a:pPr>
            <a:r>
              <a:rPr lang="en" dirty="0"/>
              <a:t>Medill “on” the Hill</a:t>
            </a:r>
            <a:endParaRPr dirty="0"/>
          </a:p>
          <a:p>
            <a:pPr marL="0" lvl="0" indent="0" rtl="0">
              <a:spcBef>
                <a:spcPts val="0"/>
              </a:spcBef>
              <a:spcAft>
                <a:spcPts val="0"/>
              </a:spcAft>
              <a:buNone/>
            </a:pPr>
            <a:r>
              <a:rPr lang="en-US" dirty="0"/>
              <a:t>Randy Leonard</a:t>
            </a:r>
            <a:endParaRPr dirty="0"/>
          </a:p>
          <a:p>
            <a:pPr marL="0" lvl="0" indent="0" rtl="0">
              <a:spcBef>
                <a:spcPts val="0"/>
              </a:spcBef>
              <a:spcAft>
                <a:spcPts val="0"/>
              </a:spcAft>
              <a:buNone/>
            </a:pPr>
            <a:r>
              <a:rPr lang="en" sz="2400" dirty="0"/>
              <a:t>github.com/</a:t>
            </a:r>
            <a:r>
              <a:rPr lang="en-US" sz="2400" dirty="0"/>
              <a:t>randyleonard99</a:t>
            </a:r>
            <a:r>
              <a:rPr lang="en" sz="2400" dirty="0"/>
              <a:t>/digitalframeworks-s</a:t>
            </a:r>
            <a:r>
              <a:rPr lang="en-US" sz="2400" dirty="0"/>
              <a:t>pring</a:t>
            </a:r>
            <a:r>
              <a:rPr lang="en" sz="2400" dirty="0"/>
              <a:t>2020</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56" name="Shape 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 name="Picture 1" descr="Screen Shot 2018-06-19 at 3.5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74" y="187037"/>
            <a:ext cx="8826500" cy="44704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Shape 840"/>
        <p:cNvGrpSpPr/>
        <p:nvPr/>
      </p:nvGrpSpPr>
      <p:grpSpPr>
        <a:xfrm>
          <a:off x="0" y="0"/>
          <a:ext cx="0" cy="0"/>
          <a:chOff x="0" y="0"/>
          <a:chExt cx="0" cy="0"/>
        </a:xfrm>
      </p:grpSpPr>
      <p:sp>
        <p:nvSpPr>
          <p:cNvPr id="841" name="Shape 8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Once you’ve committed, you can edit again. First click the file (if you’re on the main page). Then click the edit button.</a:t>
            </a:r>
            <a:endParaRPr dirty="0"/>
          </a:p>
        </p:txBody>
      </p:sp>
      <p:pic>
        <p:nvPicPr>
          <p:cNvPr id="842" name="Shape 842"/>
          <p:cNvPicPr preferRelativeResize="0"/>
          <p:nvPr/>
        </p:nvPicPr>
        <p:blipFill>
          <a:blip r:embed="rId3">
            <a:alphaModFix/>
          </a:blip>
          <a:stretch>
            <a:fillRect/>
          </a:stretch>
        </p:blipFill>
        <p:spPr>
          <a:xfrm>
            <a:off x="152400" y="2598875"/>
            <a:ext cx="8839202" cy="2193040"/>
          </a:xfrm>
          <a:prstGeom prst="rect">
            <a:avLst/>
          </a:prstGeom>
          <a:noFill/>
          <a:ln>
            <a:noFill/>
          </a:ln>
        </p:spPr>
      </p:pic>
      <p:cxnSp>
        <p:nvCxnSpPr>
          <p:cNvPr id="843" name="Shape 843"/>
          <p:cNvCxnSpPr/>
          <p:nvPr/>
        </p:nvCxnSpPr>
        <p:spPr>
          <a:xfrm>
            <a:off x="7058025" y="2514600"/>
            <a:ext cx="1242900" cy="9429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dirty="0"/>
          </a:p>
        </p:txBody>
      </p:sp>
      <p:pic>
        <p:nvPicPr>
          <p:cNvPr id="2" name="Picture 1" descr="Screen Shot 2018-06-19 at 3.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01292" cy="575386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177" name="Shape 1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dirty="0"/>
          </a:p>
        </p:txBody>
      </p:sp>
      <p:pic>
        <p:nvPicPr>
          <p:cNvPr id="4" name="Picture 3">
            <a:extLst>
              <a:ext uri="{FF2B5EF4-FFF2-40B4-BE49-F238E27FC236}">
                <a16:creationId xmlns:a16="http://schemas.microsoft.com/office/drawing/2014/main" id="{1993D6E8-E3BB-3A46-8C0B-195F75AE73DB}"/>
              </a:ext>
            </a:extLst>
          </p:cNvPr>
          <p:cNvPicPr>
            <a:picLocks noChangeAspect="1"/>
          </p:cNvPicPr>
          <p:nvPr/>
        </p:nvPicPr>
        <p:blipFill>
          <a:blip r:embed="rId3"/>
          <a:stretch>
            <a:fillRect/>
          </a:stretch>
        </p:blipFill>
        <p:spPr>
          <a:xfrm>
            <a:off x="0" y="611867"/>
            <a:ext cx="9144000" cy="3919766"/>
          </a:xfrm>
          <a:prstGeom prst="rect">
            <a:avLst/>
          </a:prstGeom>
        </p:spPr>
      </p:pic>
    </p:spTree>
    <p:extLst>
      <p:ext uri="{BB962C8B-B14F-4D97-AF65-F5344CB8AC3E}">
        <p14:creationId xmlns:p14="http://schemas.microsoft.com/office/powerpoint/2010/main" val="386404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3365C-386C-254B-ACB0-50617838F136}"/>
              </a:ext>
            </a:extLst>
          </p:cNvPr>
          <p:cNvSpPr>
            <a:spLocks noGrp="1"/>
          </p:cNvSpPr>
          <p:nvPr>
            <p:ph type="title"/>
          </p:nvPr>
        </p:nvSpPr>
        <p:spPr/>
        <p:txBody>
          <a:bodyPr/>
          <a:lstStyle/>
          <a:p>
            <a:r>
              <a:rPr lang="en-US" sz="2400" dirty="0"/>
              <a:t>Sometimes the ‘data’ isn’t numbers in a spread sheet</a:t>
            </a:r>
          </a:p>
        </p:txBody>
      </p:sp>
      <p:sp>
        <p:nvSpPr>
          <p:cNvPr id="3" name="Text Placeholder 2">
            <a:extLst>
              <a:ext uri="{FF2B5EF4-FFF2-40B4-BE49-F238E27FC236}">
                <a16:creationId xmlns:a16="http://schemas.microsoft.com/office/drawing/2014/main" id="{E2BE2005-2705-AD46-B2EF-F4F73BF2E6B7}"/>
              </a:ext>
            </a:extLst>
          </p:cNvPr>
          <p:cNvSpPr>
            <a:spLocks noGrp="1"/>
          </p:cNvSpPr>
          <p:nvPr>
            <p:ph type="body" idx="1"/>
          </p:nvPr>
        </p:nvSpPr>
        <p:spPr/>
        <p:txBody>
          <a:bodyPr/>
          <a:lstStyle/>
          <a:p>
            <a:r>
              <a:rPr lang="en-US" dirty="0">
                <a:hlinkClick r:id="rId2"/>
              </a:rPr>
              <a:t>NYT Campaign songs</a:t>
            </a:r>
            <a:endParaRPr lang="en-US" dirty="0"/>
          </a:p>
        </p:txBody>
      </p:sp>
    </p:spTree>
    <p:extLst>
      <p:ext uri="{BB962C8B-B14F-4D97-AF65-F5344CB8AC3E}">
        <p14:creationId xmlns:p14="http://schemas.microsoft.com/office/powerpoint/2010/main" val="1847990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 </a:t>
            </a:r>
            <a:r>
              <a:rPr lang="en-US" sz="2400" dirty="0"/>
              <a:t>A</a:t>
            </a:r>
            <a:r>
              <a:rPr lang="en" sz="2400" dirty="0" err="1"/>
              <a:t>nd</a:t>
            </a:r>
            <a:r>
              <a:rPr lang="en" sz="2400" dirty="0"/>
              <a:t> sometimes non-data stories are actually data stories</a:t>
            </a:r>
            <a:endParaRPr sz="2400" dirty="0"/>
          </a:p>
        </p:txBody>
      </p:sp>
      <p:sp>
        <p:nvSpPr>
          <p:cNvPr id="2" name="Text Placeholder 1"/>
          <p:cNvSpPr>
            <a:spLocks noGrp="1"/>
          </p:cNvSpPr>
          <p:nvPr>
            <p:ph type="body" idx="1"/>
          </p:nvPr>
        </p:nvSpPr>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46.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51" y="0"/>
            <a:ext cx="8229600" cy="5143500"/>
          </a:xfrm>
          <a:prstGeom prst="rect">
            <a:avLst/>
          </a:prstGeom>
        </p:spPr>
      </p:pic>
    </p:spTree>
    <p:extLst>
      <p:ext uri="{BB962C8B-B14F-4D97-AF65-F5344CB8AC3E}">
        <p14:creationId xmlns:p14="http://schemas.microsoft.com/office/powerpoint/2010/main" val="1617116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8.55.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3" y="0"/>
            <a:ext cx="8229600" cy="5143500"/>
          </a:xfrm>
          <a:prstGeom prst="rect">
            <a:avLst/>
          </a:prstGeom>
        </p:spPr>
      </p:pic>
    </p:spTree>
    <p:extLst>
      <p:ext uri="{BB962C8B-B14F-4D97-AF65-F5344CB8AC3E}">
        <p14:creationId xmlns:p14="http://schemas.microsoft.com/office/powerpoint/2010/main" val="758328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0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34" y="0"/>
            <a:ext cx="2694866" cy="5143500"/>
          </a:xfrm>
          <a:prstGeom prst="rect">
            <a:avLst/>
          </a:prstGeom>
        </p:spPr>
      </p:pic>
      <p:pic>
        <p:nvPicPr>
          <p:cNvPr id="6" name="Picture 5" descr="Screen Shot 2018-05-06 at 9.03.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333" y="297847"/>
            <a:ext cx="5251743" cy="623558"/>
          </a:xfrm>
          <a:prstGeom prst="rect">
            <a:avLst/>
          </a:prstGeom>
        </p:spPr>
      </p:pic>
      <p:sp>
        <p:nvSpPr>
          <p:cNvPr id="3" name="TextBox 2"/>
          <p:cNvSpPr txBox="1"/>
          <p:nvPr/>
        </p:nvSpPr>
        <p:spPr>
          <a:xfrm>
            <a:off x="1317456" y="1990115"/>
            <a:ext cx="3734373" cy="1569660"/>
          </a:xfrm>
          <a:prstGeom prst="rect">
            <a:avLst/>
          </a:prstGeom>
          <a:noFill/>
        </p:spPr>
        <p:txBody>
          <a:bodyPr wrap="square" rtlCol="0">
            <a:spAutoFit/>
          </a:bodyPr>
          <a:lstStyle/>
          <a:p>
            <a:pPr algn="ctr"/>
            <a:r>
              <a:rPr lang="en-US" sz="9600" dirty="0"/>
              <a:t>API</a:t>
            </a:r>
          </a:p>
        </p:txBody>
      </p:sp>
    </p:spTree>
    <p:extLst>
      <p:ext uri="{BB962C8B-B14F-4D97-AF65-F5344CB8AC3E}">
        <p14:creationId xmlns:p14="http://schemas.microsoft.com/office/powerpoint/2010/main" val="4101572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3" name="Picture 2" descr="Screen Shot 2018-05-06 at 9.06.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945" y="0"/>
            <a:ext cx="8229600" cy="5143500"/>
          </a:xfrm>
          <a:prstGeom prst="rect">
            <a:avLst/>
          </a:prstGeom>
        </p:spPr>
      </p:pic>
    </p:spTree>
    <p:extLst>
      <p:ext uri="{BB962C8B-B14F-4D97-AF65-F5344CB8AC3E}">
        <p14:creationId xmlns:p14="http://schemas.microsoft.com/office/powerpoint/2010/main" val="179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6-19 at 4.04.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52" y="0"/>
            <a:ext cx="6283460" cy="5143500"/>
          </a:xfrm>
          <a:prstGeom prst="rect">
            <a:avLst/>
          </a:prstGeom>
        </p:spPr>
      </p:pic>
    </p:spTree>
    <p:extLst>
      <p:ext uri="{BB962C8B-B14F-4D97-AF65-F5344CB8AC3E}">
        <p14:creationId xmlns:p14="http://schemas.microsoft.com/office/powerpoint/2010/main" val="29730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Intros</a:t>
            </a:r>
            <a:endParaRPr dirty="0"/>
          </a:p>
        </p:txBody>
      </p:sp>
      <p:sp>
        <p:nvSpPr>
          <p:cNvPr id="109" name="Shape 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Randy Leonard</a:t>
            </a:r>
          </a:p>
          <a:p>
            <a:pPr marL="0" lvl="0" indent="0" rtl="0">
              <a:spcBef>
                <a:spcPts val="0"/>
              </a:spcBef>
              <a:spcAft>
                <a:spcPts val="0"/>
              </a:spcAft>
              <a:buNone/>
            </a:pPr>
            <a:r>
              <a:rPr lang="en-US" dirty="0"/>
              <a:t>Data and Graphics Editor, CQ Roll Call </a:t>
            </a:r>
          </a:p>
          <a:p>
            <a:pPr marL="0" lvl="0" indent="0" rtl="0">
              <a:spcBef>
                <a:spcPts val="0"/>
              </a:spcBef>
              <a:spcAft>
                <a:spcPts val="0"/>
              </a:spcAft>
              <a:buNone/>
            </a:pPr>
            <a:r>
              <a:rPr lang="en-US" dirty="0"/>
              <a:t>Oct. 15, 2013 – April 2, 2020</a:t>
            </a:r>
          </a:p>
          <a:p>
            <a:pPr marL="0" lvl="0" indent="0" rtl="0">
              <a:spcBef>
                <a:spcPts val="0"/>
              </a:spcBef>
              <a:spcAft>
                <a:spcPts val="0"/>
              </a:spcAft>
              <a:buNone/>
            </a:pPr>
            <a:endParaRPr sz="4800" dirty="0"/>
          </a:p>
          <a:p>
            <a:pPr marL="0" lvl="0" indent="0" rtl="0">
              <a:spcBef>
                <a:spcPts val="1600"/>
              </a:spcBef>
              <a:spcAft>
                <a:spcPts val="16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4" name="Picture 3" descr="Screen Shot 2018-05-06 at 9.1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38" y="611486"/>
            <a:ext cx="7975600" cy="4025900"/>
          </a:xfrm>
          <a:prstGeom prst="rect">
            <a:avLst/>
          </a:prstGeom>
        </p:spPr>
      </p:pic>
    </p:spTree>
    <p:extLst>
      <p:ext uri="{BB962C8B-B14F-4D97-AF65-F5344CB8AC3E}">
        <p14:creationId xmlns:p14="http://schemas.microsoft.com/office/powerpoint/2010/main" val="3148978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pic>
        <p:nvPicPr>
          <p:cNvPr id="5" name="Picture 4" descr="Screen Shot 2018-05-06 at 9.17.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62896" cy="3351810"/>
          </a:xfrm>
          <a:prstGeom prst="rect">
            <a:avLst/>
          </a:prstGeom>
        </p:spPr>
      </p:pic>
      <p:pic>
        <p:nvPicPr>
          <p:cNvPr id="6" name="Picture 5" descr="Screen Shot 2018-05-06 at 9.1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97268"/>
            <a:ext cx="4873971" cy="3046232"/>
          </a:xfrm>
          <a:prstGeom prst="rect">
            <a:avLst/>
          </a:prstGeom>
        </p:spPr>
      </p:pic>
      <p:pic>
        <p:nvPicPr>
          <p:cNvPr id="3" name="Picture 2" descr="Screen Shot 2018-05-06 at 9.17.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7364" y="248283"/>
            <a:ext cx="6294909" cy="3934318"/>
          </a:xfrm>
          <a:prstGeom prst="rect">
            <a:avLst/>
          </a:prstGeom>
        </p:spPr>
      </p:pic>
    </p:spTree>
    <p:extLst>
      <p:ext uri="{BB962C8B-B14F-4D97-AF65-F5344CB8AC3E}">
        <p14:creationId xmlns:p14="http://schemas.microsoft.com/office/powerpoint/2010/main" val="295342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large__6ToDJq20i5I5Y6FfwtFJlbqt68S5cHHGrfrFAAKsB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01" y="-307379"/>
            <a:ext cx="12631002" cy="5450880"/>
          </a:xfrm>
          <a:prstGeom prst="rect">
            <a:avLst/>
          </a:prstGeom>
        </p:spPr>
      </p:pic>
      <p:pic>
        <p:nvPicPr>
          <p:cNvPr id="6" name="Picture 5" descr="2.SCRAPER-WITH-PLASTIC-HAND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00" y="2275835"/>
            <a:ext cx="3238724" cy="3238724"/>
          </a:xfrm>
          <a:prstGeom prst="rect">
            <a:avLst/>
          </a:prstGeom>
        </p:spPr>
      </p:pic>
    </p:spTree>
    <p:extLst>
      <p:ext uri="{BB962C8B-B14F-4D97-AF65-F5344CB8AC3E}">
        <p14:creationId xmlns:p14="http://schemas.microsoft.com/office/powerpoint/2010/main" val="345749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4" name="Picture 3" descr="Screen Shot 2018-05-06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181" y="0"/>
            <a:ext cx="7105101" cy="5143500"/>
          </a:xfrm>
          <a:prstGeom prst="rect">
            <a:avLst/>
          </a:prstGeom>
        </p:spPr>
      </p:pic>
      <p:sp>
        <p:nvSpPr>
          <p:cNvPr id="7" name="Text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1294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pic>
        <p:nvPicPr>
          <p:cNvPr id="5" name="Picture 4" descr="Screen Shot 2018-05-06 at 9.17.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784"/>
            <a:ext cx="9084518" cy="5677822"/>
          </a:xfrm>
          <a:prstGeom prst="rect">
            <a:avLst/>
          </a:prstGeom>
        </p:spPr>
      </p:pic>
      <p:sp>
        <p:nvSpPr>
          <p:cNvPr id="2" name="Rectangle 1"/>
          <p:cNvSpPr/>
          <p:nvPr/>
        </p:nvSpPr>
        <p:spPr>
          <a:xfrm>
            <a:off x="2080846" y="2911231"/>
            <a:ext cx="61546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6" name="Rectangle 5"/>
          <p:cNvSpPr/>
          <p:nvPr/>
        </p:nvSpPr>
        <p:spPr>
          <a:xfrm>
            <a:off x="5480536" y="2911231"/>
            <a:ext cx="86946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8" name="Rectangle 7"/>
          <p:cNvSpPr/>
          <p:nvPr/>
        </p:nvSpPr>
        <p:spPr>
          <a:xfrm>
            <a:off x="3087075" y="3350847"/>
            <a:ext cx="615464"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9" name="Rectangle 8"/>
          <p:cNvSpPr/>
          <p:nvPr/>
        </p:nvSpPr>
        <p:spPr>
          <a:xfrm>
            <a:off x="3028457" y="3927231"/>
            <a:ext cx="674082"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0" name="Rectangle 9"/>
          <p:cNvSpPr/>
          <p:nvPr/>
        </p:nvSpPr>
        <p:spPr>
          <a:xfrm>
            <a:off x="1025768" y="1602154"/>
            <a:ext cx="90853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1" name="Rectangle 10"/>
          <p:cNvSpPr/>
          <p:nvPr/>
        </p:nvSpPr>
        <p:spPr>
          <a:xfrm>
            <a:off x="1963618" y="1602154"/>
            <a:ext cx="5089769"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2" name="Rectangle 11"/>
          <p:cNvSpPr/>
          <p:nvPr/>
        </p:nvSpPr>
        <p:spPr>
          <a:xfrm>
            <a:off x="2080846" y="1797538"/>
            <a:ext cx="75223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3" name="Rectangle 12"/>
          <p:cNvSpPr/>
          <p:nvPr/>
        </p:nvSpPr>
        <p:spPr>
          <a:xfrm>
            <a:off x="1025768" y="2344615"/>
            <a:ext cx="937850"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4" name="Rectangle 13"/>
          <p:cNvSpPr/>
          <p:nvPr/>
        </p:nvSpPr>
        <p:spPr>
          <a:xfrm>
            <a:off x="1025767" y="4777154"/>
            <a:ext cx="1143001"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
        <p:nvSpPr>
          <p:cNvPr id="15" name="Rectangle 14"/>
          <p:cNvSpPr/>
          <p:nvPr/>
        </p:nvSpPr>
        <p:spPr>
          <a:xfrm>
            <a:off x="2745157" y="4777154"/>
            <a:ext cx="820613" cy="175846"/>
          </a:xfrm>
          <a:prstGeom prst="rect">
            <a:avLst/>
          </a:prstGeom>
          <a:solidFill>
            <a:schemeClr val="accent4">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accent3"/>
              </a:solidFill>
            </a:endParaRPr>
          </a:p>
        </p:txBody>
      </p:sp>
    </p:spTree>
    <p:extLst>
      <p:ext uri="{BB962C8B-B14F-4D97-AF65-F5344CB8AC3E}">
        <p14:creationId xmlns:p14="http://schemas.microsoft.com/office/powerpoint/2010/main" val="114307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2" name="Text Placeholder 1"/>
          <p:cNvSpPr>
            <a:spLocks noGrp="1"/>
          </p:cNvSpPr>
          <p:nvPr>
            <p:ph type="body" idx="1"/>
          </p:nvPr>
        </p:nvSpPr>
        <p:spPr/>
        <p:txBody>
          <a:bodyPr/>
          <a:lstStyle/>
          <a:p>
            <a:pPr marL="114300" indent="0">
              <a:buNone/>
            </a:pPr>
            <a:endParaRPr lang="en-US" dirty="0">
              <a:latin typeface="+mn-lt"/>
            </a:endParaRPr>
          </a:p>
        </p:txBody>
      </p:sp>
      <p:pic>
        <p:nvPicPr>
          <p:cNvPr id="3" name="Picture 2" descr="isisstrikes-full-width-web-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80" y="1635994"/>
            <a:ext cx="5461812" cy="3507506"/>
          </a:xfrm>
          <a:prstGeom prst="rect">
            <a:avLst/>
          </a:prstGeom>
        </p:spPr>
      </p:pic>
      <p:pic>
        <p:nvPicPr>
          <p:cNvPr id="5" name="Picture 4" descr="Screen Shot 2018-05-06 at 9.24.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942" y="-68328"/>
            <a:ext cx="6000116" cy="1569054"/>
          </a:xfrm>
          <a:prstGeom prst="rect">
            <a:avLst/>
          </a:prstGeom>
        </p:spPr>
      </p:pic>
    </p:spTree>
    <p:extLst>
      <p:ext uri="{BB962C8B-B14F-4D97-AF65-F5344CB8AC3E}">
        <p14:creationId xmlns:p14="http://schemas.microsoft.com/office/powerpoint/2010/main" val="381187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39" name="Shape 23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40" name="Shape 240" descr="Screen Shot 2017-07-20 at 7.13.32 PM.png"/>
          <p:cNvPicPr preferRelativeResize="0"/>
          <p:nvPr/>
        </p:nvPicPr>
        <p:blipFill>
          <a:blip r:embed="rId3">
            <a:alphaModFix/>
          </a:blip>
          <a:stretch>
            <a:fillRect/>
          </a:stretch>
        </p:blipFill>
        <p:spPr>
          <a:xfrm>
            <a:off x="0" y="273590"/>
            <a:ext cx="9144002" cy="459632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51"/>
        <p:cNvGrpSpPr/>
        <p:nvPr/>
      </p:nvGrpSpPr>
      <p:grpSpPr>
        <a:xfrm>
          <a:off x="0" y="0"/>
          <a:ext cx="0" cy="0"/>
          <a:chOff x="0" y="0"/>
          <a:chExt cx="0" cy="0"/>
        </a:xfrm>
      </p:grpSpPr>
      <p:sp>
        <p:nvSpPr>
          <p:cNvPr id="253" name="Shape 25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54" name="Shape 254" descr="Screen Shot 2017-07-20 at 7.23.16 PM.png"/>
          <p:cNvPicPr preferRelativeResize="0"/>
          <p:nvPr/>
        </p:nvPicPr>
        <p:blipFill>
          <a:blip r:embed="rId3">
            <a:alphaModFix/>
          </a:blip>
          <a:stretch>
            <a:fillRect/>
          </a:stretch>
        </p:blipFill>
        <p:spPr>
          <a:xfrm>
            <a:off x="2992500" y="0"/>
            <a:ext cx="3159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0" name="Shape 260"/>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1" name="Shape 261" descr="3951143570_20b4eccd3f_b.jpg"/>
          <p:cNvPicPr preferRelativeResize="0"/>
          <p:nvPr/>
        </p:nvPicPr>
        <p:blipFill>
          <a:blip r:embed="rId3">
            <a:alphaModFix/>
          </a:blip>
          <a:stretch>
            <a:fillRect/>
          </a:stretch>
        </p:blipFill>
        <p:spPr>
          <a:xfrm>
            <a:off x="1374008" y="0"/>
            <a:ext cx="7711485"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67" name="Shape 26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68" name="Shape 268" descr="7066891719_9e3a37d342_b.jpg"/>
          <p:cNvPicPr preferRelativeResize="0"/>
          <p:nvPr/>
        </p:nvPicPr>
        <p:blipFill>
          <a:blip r:embed="rId3">
            <a:alphaModFix/>
          </a:blip>
          <a:stretch>
            <a:fillRect/>
          </a:stretch>
        </p:blipFill>
        <p:spPr>
          <a:xfrm>
            <a:off x="1502685" y="0"/>
            <a:ext cx="613862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E1CD-E946-5547-AC2B-81DF91BCB758}"/>
              </a:ext>
            </a:extLst>
          </p:cNvPr>
          <p:cNvSpPr>
            <a:spLocks noGrp="1"/>
          </p:cNvSpPr>
          <p:nvPr>
            <p:ph type="title"/>
          </p:nvPr>
        </p:nvSpPr>
        <p:spPr/>
        <p:txBody>
          <a:bodyPr/>
          <a:lstStyle/>
          <a:p>
            <a:r>
              <a:rPr lang="en-US" dirty="0"/>
              <a:t>Here we are</a:t>
            </a:r>
          </a:p>
        </p:txBody>
      </p:sp>
      <p:sp>
        <p:nvSpPr>
          <p:cNvPr id="3" name="Text Placeholder 2">
            <a:extLst>
              <a:ext uri="{FF2B5EF4-FFF2-40B4-BE49-F238E27FC236}">
                <a16:creationId xmlns:a16="http://schemas.microsoft.com/office/drawing/2014/main" id="{374712EC-B7E9-9F41-A498-66881BC1C323}"/>
              </a:ext>
            </a:extLst>
          </p:cNvPr>
          <p:cNvSpPr>
            <a:spLocks noGrp="1"/>
          </p:cNvSpPr>
          <p:nvPr>
            <p:ph type="body" idx="1"/>
          </p:nvPr>
        </p:nvSpPr>
        <p:spPr/>
        <p:txBody>
          <a:bodyPr/>
          <a:lstStyle/>
          <a:p>
            <a:r>
              <a:rPr lang="en-US" dirty="0"/>
              <a:t>COVID-19 has reshaped this class, the world and, likely, aspects of the job you’ll get after completing your master’s.</a:t>
            </a:r>
          </a:p>
          <a:p>
            <a:r>
              <a:rPr lang="en-US" dirty="0"/>
              <a:t>This isn’t a departure from a “real” education: Reporters and editors are meeting and reporting remotely all over the world.</a:t>
            </a:r>
          </a:p>
          <a:p>
            <a:r>
              <a:rPr lang="en-US" dirty="0"/>
              <a:t>Journalism is always a tough proposition.</a:t>
            </a:r>
          </a:p>
          <a:p>
            <a:r>
              <a:rPr lang="en-US" dirty="0"/>
              <a:t>In some ways, the virus levels the playing field: It and its ramifications are new to all of us.</a:t>
            </a:r>
          </a:p>
          <a:p>
            <a:r>
              <a:rPr lang="en-US" dirty="0">
                <a:hlinkClick r:id="rId3"/>
              </a:rPr>
              <a:t>Data reporting </a:t>
            </a:r>
            <a:r>
              <a:rPr lang="en-US" dirty="0"/>
              <a:t>and </a:t>
            </a:r>
            <a:r>
              <a:rPr lang="en-US" dirty="0">
                <a:hlinkClick r:id="rId4"/>
              </a:rPr>
              <a:t>visualizations</a:t>
            </a:r>
            <a:r>
              <a:rPr lang="en-US" dirty="0"/>
              <a:t> have been on the forefront.</a:t>
            </a:r>
          </a:p>
        </p:txBody>
      </p:sp>
    </p:spTree>
    <p:extLst>
      <p:ext uri="{BB962C8B-B14F-4D97-AF65-F5344CB8AC3E}">
        <p14:creationId xmlns:p14="http://schemas.microsoft.com/office/powerpoint/2010/main" val="1107543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274" name="Shape 27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dirty="0"/>
          </a:p>
        </p:txBody>
      </p:sp>
      <p:pic>
        <p:nvPicPr>
          <p:cNvPr id="275" name="Shape 275" descr="Screen Shot 2017-07-20 at 9.30.24 PM.png"/>
          <p:cNvPicPr preferRelativeResize="0"/>
          <p:nvPr/>
        </p:nvPicPr>
        <p:blipFill>
          <a:blip r:embed="rId3">
            <a:alphaModFix/>
          </a:blip>
          <a:stretch>
            <a:fillRect/>
          </a:stretch>
        </p:blipFill>
        <p:spPr>
          <a:xfrm>
            <a:off x="0" y="482480"/>
            <a:ext cx="9143999" cy="4178540"/>
          </a:xfrm>
          <a:prstGeom prst="rect">
            <a:avLst/>
          </a:prstGeom>
          <a:noFill/>
          <a:ln>
            <a:noFill/>
          </a:ln>
        </p:spPr>
      </p:pic>
      <p:sp>
        <p:nvSpPr>
          <p:cNvPr id="276" name="Shape 276"/>
          <p:cNvSpPr txBox="1"/>
          <p:nvPr/>
        </p:nvSpPr>
        <p:spPr>
          <a:xfrm>
            <a:off x="3380775" y="4867250"/>
            <a:ext cx="5695800" cy="210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https://www.nytimes.com/2016/11/13/world/guantanamo-bay-doctors-abuse.html</a:t>
            </a:r>
            <a:endParaRPr sz="11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
        <p:nvSpPr>
          <p:cNvPr id="405" name="Shape 4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The goal of this class is to get you familiar with some tools that will allow you to tell a better story with data….</a:t>
            </a:r>
            <a:endParaRPr sz="3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11" name="Shape 4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So you have the familiarity to feel comfortable if data lands in your lap...</a:t>
            </a:r>
            <a:endParaRPr sz="3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17" name="Shape 4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And you are prepared to engage in a conversation about data reporting and the tools involved ...</a:t>
            </a:r>
            <a:endParaRPr sz="3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421"/>
        <p:cNvGrpSpPr/>
        <p:nvPr/>
      </p:nvGrpSpPr>
      <p:grpSpPr>
        <a:xfrm>
          <a:off x="0" y="0"/>
          <a:ext cx="0" cy="0"/>
          <a:chOff x="0" y="0"/>
          <a:chExt cx="0" cy="0"/>
        </a:xfrm>
      </p:grpSpPr>
      <p:sp>
        <p:nvSpPr>
          <p:cNvPr id="422" name="Shape 4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23" name="Shape 4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And you leave this class with an improved BS detector about data stories and visualizations ...</a:t>
            </a:r>
            <a:endParaRPr sz="3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435" name="Shape 4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rgbClr val="333333"/>
                </a:solidFill>
                <a:highlight>
                  <a:srgbClr val="FFFFFF"/>
                </a:highlight>
              </a:rPr>
              <a:t>And you’ve created a portfolio piece based on data reporting.</a:t>
            </a:r>
            <a:endParaRPr sz="3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41" name="Shape 4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We’ll start each session with group </a:t>
            </a:r>
            <a:r>
              <a:rPr lang="en-US" sz="3000" dirty="0"/>
              <a:t>discussions</a:t>
            </a:r>
            <a:r>
              <a:rPr lang="en" sz="3000" dirty="0"/>
              <a:t> any examples you all saw during the week that are relevant to the kinds of things we’ve been working on. (In general, you are expected to read/watch/absorb the news)</a:t>
            </a:r>
            <a:endParaRPr sz="3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65" name="Shape 4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Guests! I’ll try to bring some other interesting people working in journalism/data/tech/design.</a:t>
            </a:r>
            <a:endParaRPr sz="3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Then we’ll do some lecture, usually with some breakout group discussions, the timing will depend on the week.</a:t>
            </a:r>
            <a:endParaRPr lang="en-US" sz="3000" dirty="0"/>
          </a:p>
          <a:p>
            <a:pPr marL="0" lvl="0" indent="0" rtl="0">
              <a:spcBef>
                <a:spcPts val="0"/>
              </a:spcBef>
              <a:spcAft>
                <a:spcPts val="1600"/>
              </a:spcAft>
              <a:buNone/>
            </a:pPr>
            <a:endParaRPr lang="en-US" sz="3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will classes be like?</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2000" dirty="0"/>
              <a:t>One goal of the class is to have you pick up working knowledge on one of the key tools used by data journalists and visualizers:</a:t>
            </a:r>
          </a:p>
          <a:p>
            <a:pPr marL="285750" indent="-285750">
              <a:spcAft>
                <a:spcPts val="1600"/>
              </a:spcAft>
            </a:pPr>
            <a:r>
              <a:rPr lang="en-US" sz="1400" dirty="0"/>
              <a:t>Excel</a:t>
            </a:r>
          </a:p>
          <a:p>
            <a:pPr marL="285750" indent="-285750">
              <a:spcAft>
                <a:spcPts val="1600"/>
              </a:spcAft>
            </a:pPr>
            <a:r>
              <a:rPr lang="en-US" sz="1400" dirty="0"/>
              <a:t>Tableau</a:t>
            </a:r>
          </a:p>
          <a:p>
            <a:pPr marL="285750" indent="-285750">
              <a:spcAft>
                <a:spcPts val="1600"/>
              </a:spcAft>
            </a:pPr>
            <a:r>
              <a:rPr lang="en-US" sz="1400" dirty="0"/>
              <a:t>R</a:t>
            </a:r>
          </a:p>
          <a:p>
            <a:pPr marL="285750" indent="-285750">
              <a:spcAft>
                <a:spcPts val="1600"/>
              </a:spcAft>
            </a:pPr>
            <a:r>
              <a:rPr lang="en-US" sz="1400" dirty="0"/>
              <a:t>Python</a:t>
            </a:r>
          </a:p>
          <a:p>
            <a:pPr marL="0" indent="0">
              <a:spcAft>
                <a:spcPts val="1600"/>
              </a:spcAft>
              <a:buNone/>
            </a:pPr>
            <a:r>
              <a:rPr lang="en-US" sz="1400" dirty="0"/>
              <a:t>We will have weekly breakout sessions that will each focus on one of these tools, which we will dive into next week.</a:t>
            </a:r>
          </a:p>
          <a:p>
            <a:pPr marL="285750" indent="-285750">
              <a:spcAft>
                <a:spcPts val="1600"/>
              </a:spcAft>
            </a:pPr>
            <a:endParaRPr lang="en-US" sz="1400" dirty="0"/>
          </a:p>
          <a:p>
            <a:pPr marL="0" lvl="0" indent="0" rtl="0">
              <a:spcBef>
                <a:spcPts val="0"/>
              </a:spcBef>
              <a:spcAft>
                <a:spcPts val="1600"/>
              </a:spcAft>
              <a:buNone/>
            </a:pPr>
            <a:endParaRPr lang="en-US" sz="3000" dirty="0"/>
          </a:p>
        </p:txBody>
      </p:sp>
    </p:spTree>
    <p:extLst>
      <p:ext uri="{BB962C8B-B14F-4D97-AF65-F5344CB8AC3E}">
        <p14:creationId xmlns:p14="http://schemas.microsoft.com/office/powerpoint/2010/main" val="308210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Digital Frameworks?</a:t>
            </a:r>
            <a:endParaRPr dirty="0"/>
          </a:p>
        </p:txBody>
      </p:sp>
      <p:sp>
        <p:nvSpPr>
          <p:cNvPr id="121" name="Shape 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spcAft>
                <a:spcPts val="1600"/>
              </a:spcAft>
            </a:pPr>
            <a:r>
              <a:rPr lang="en" dirty="0"/>
              <a:t>Yep, it’s vague</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53" name="Shape 4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3000" dirty="0"/>
              <a:t>The four steps to completing a data story:</a:t>
            </a:r>
          </a:p>
          <a:p>
            <a:pPr marL="514350" lvl="0" indent="-514350" rtl="0">
              <a:spcBef>
                <a:spcPts val="0"/>
              </a:spcBef>
              <a:spcAft>
                <a:spcPts val="1600"/>
              </a:spcAft>
              <a:buFont typeface="+mj-lt"/>
              <a:buAutoNum type="arabicPeriod"/>
            </a:pPr>
            <a:r>
              <a:rPr lang="en-US" sz="3000" dirty="0"/>
              <a:t>Find data/have an idea</a:t>
            </a:r>
          </a:p>
          <a:p>
            <a:pPr marL="514350" lvl="0" indent="-514350" rtl="0">
              <a:spcBef>
                <a:spcPts val="0"/>
              </a:spcBef>
              <a:spcAft>
                <a:spcPts val="1600"/>
              </a:spcAft>
              <a:buFont typeface="+mj-lt"/>
              <a:buAutoNum type="arabicPeriod"/>
            </a:pPr>
            <a:r>
              <a:rPr lang="en-US" sz="3000" dirty="0"/>
              <a:t>Clean data</a:t>
            </a:r>
          </a:p>
          <a:p>
            <a:pPr marL="514350" lvl="0" indent="-514350" rtl="0">
              <a:spcBef>
                <a:spcPts val="0"/>
              </a:spcBef>
              <a:spcAft>
                <a:spcPts val="1600"/>
              </a:spcAft>
              <a:buFont typeface="+mj-lt"/>
              <a:buAutoNum type="arabicPeriod"/>
            </a:pPr>
            <a:r>
              <a:rPr lang="en-US" sz="3000" dirty="0"/>
              <a:t>Analyze data/find the story</a:t>
            </a:r>
          </a:p>
          <a:p>
            <a:pPr marL="514350" lvl="0" indent="-514350" rtl="0">
              <a:spcBef>
                <a:spcPts val="0"/>
              </a:spcBef>
              <a:spcAft>
                <a:spcPts val="1600"/>
              </a:spcAft>
              <a:buFont typeface="+mj-lt"/>
              <a:buAutoNum type="arabicPeriod"/>
            </a:pPr>
            <a:r>
              <a:rPr lang="en-US" sz="3000" dirty="0"/>
              <a:t>Present data</a:t>
            </a:r>
          </a:p>
        </p:txBody>
      </p:sp>
    </p:spTree>
    <p:extLst>
      <p:ext uri="{BB962C8B-B14F-4D97-AF65-F5344CB8AC3E}">
        <p14:creationId xmlns:p14="http://schemas.microsoft.com/office/powerpoint/2010/main" val="1494131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69"/>
        <p:cNvGrpSpPr/>
        <p:nvPr/>
      </p:nvGrpSpPr>
      <p:grpSpPr>
        <a:xfrm>
          <a:off x="0" y="0"/>
          <a:ext cx="0" cy="0"/>
          <a:chOff x="0" y="0"/>
          <a:chExt cx="0" cy="0"/>
        </a:xfrm>
      </p:grpSpPr>
      <p:sp>
        <p:nvSpPr>
          <p:cNvPr id="470" name="Shape 4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1" name="Shape 4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3000" dirty="0"/>
              <a:t>STEP 1: Finding data/having an idea</a:t>
            </a:r>
          </a:p>
          <a:p>
            <a:pPr marL="0" lvl="0" indent="0">
              <a:spcBef>
                <a:spcPts val="0"/>
              </a:spcBef>
              <a:spcAft>
                <a:spcPts val="0"/>
              </a:spcAft>
              <a:buNone/>
            </a:pPr>
            <a:endParaRPr lang="en-US" sz="3000" dirty="0"/>
          </a:p>
          <a:p>
            <a:pPr marL="0" lvl="0" indent="0">
              <a:spcBef>
                <a:spcPts val="0"/>
              </a:spcBef>
              <a:spcAft>
                <a:spcPts val="0"/>
              </a:spcAft>
              <a:buNone/>
            </a:pPr>
            <a:r>
              <a:rPr lang="en-US" sz="3000" dirty="0"/>
              <a:t>Open records, FOIA, some underappreciated databases, gathering info</a:t>
            </a:r>
            <a:endParaRPr sz="30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75"/>
        <p:cNvGrpSpPr/>
        <p:nvPr/>
      </p:nvGrpSpPr>
      <p:grpSpPr>
        <a:xfrm>
          <a:off x="0" y="0"/>
          <a:ext cx="0" cy="0"/>
          <a:chOff x="0" y="0"/>
          <a:chExt cx="0" cy="0"/>
        </a:xfrm>
      </p:grpSpPr>
      <p:sp>
        <p:nvSpPr>
          <p:cNvPr id="476" name="Shape 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77" name="Shape 4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2: Cleaning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Excel, etc.</a:t>
            </a:r>
          </a:p>
          <a:p>
            <a:pPr marL="0" lvl="0" indent="0">
              <a:spcBef>
                <a:spcPts val="0"/>
              </a:spcBef>
              <a:spcAft>
                <a:spcPts val="0"/>
              </a:spcAft>
              <a:buNone/>
            </a:pPr>
            <a:r>
              <a:rPr lang="en-US" sz="3000" dirty="0"/>
              <a:t>Common pitfalls</a:t>
            </a:r>
            <a:endParaRPr sz="30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 dirty="0"/>
              <a:t>What are we covering?</a:t>
            </a:r>
            <a:endParaRPr dirty="0"/>
          </a:p>
        </p:txBody>
      </p:sp>
      <p:sp>
        <p:nvSpPr>
          <p:cNvPr id="483" name="Shape 4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Stats for journalists</a:t>
            </a:r>
          </a:p>
          <a:p>
            <a:pPr marL="0" lvl="0" indent="0">
              <a:spcBef>
                <a:spcPts val="0"/>
              </a:spcBef>
              <a:spcAft>
                <a:spcPts val="0"/>
              </a:spcAft>
              <a:buNone/>
            </a:pPr>
            <a:endParaRPr lang="en-US" sz="3000" dirty="0"/>
          </a:p>
          <a:p>
            <a:pPr marL="0" lvl="0" indent="0">
              <a:spcBef>
                <a:spcPts val="0"/>
              </a:spcBef>
              <a:spcAft>
                <a:spcPts val="0"/>
              </a:spcAft>
              <a:buNone/>
            </a:pPr>
            <a:r>
              <a:rPr lang="en-US" sz="3000" dirty="0"/>
              <a:t>How to sniff out BS and interpret statistics</a:t>
            </a:r>
          </a:p>
          <a:p>
            <a:pPr marL="0" lvl="0" indent="0">
              <a:spcBef>
                <a:spcPts val="0"/>
              </a:spcBef>
              <a:spcAft>
                <a:spcPts val="0"/>
              </a:spcAft>
              <a:buNone/>
            </a:pPr>
            <a:endParaRPr lang="en-US" sz="3000" dirty="0"/>
          </a:p>
          <a:p>
            <a:pPr marL="0" lvl="0" indent="0">
              <a:spcBef>
                <a:spcPts val="0"/>
              </a:spcBef>
              <a:spcAft>
                <a:spcPts val="0"/>
              </a:spcAft>
              <a:buNone/>
            </a:pPr>
            <a:endParaRPr sz="3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Shape 4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89" name="Shape 4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3: Analyzing data/find the story</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“Interviewing” a dataset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495" name="Shape 4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Data visualization</a:t>
            </a:r>
          </a:p>
          <a:p>
            <a:pPr marL="0" lvl="0" indent="0" rtl="0">
              <a:spcBef>
                <a:spcPts val="0"/>
              </a:spcBef>
              <a:spcAft>
                <a:spcPts val="0"/>
              </a:spcAft>
              <a:buNone/>
            </a:pPr>
            <a:endParaRPr lang="en-US" sz="3000" dirty="0"/>
          </a:p>
          <a:p>
            <a:pPr marL="0" lvl="0" indent="0" rtl="0">
              <a:spcBef>
                <a:spcPts val="0"/>
              </a:spcBef>
              <a:spcAft>
                <a:spcPts val="0"/>
              </a:spcAft>
              <a:buNone/>
            </a:pPr>
            <a:r>
              <a:rPr lang="en-US" sz="3000" dirty="0"/>
              <a:t>How to make charts suck less</a:t>
            </a:r>
          </a:p>
          <a:p>
            <a:pPr marL="0" lvl="0" indent="0" rtl="0">
              <a:spcBef>
                <a:spcPts val="0"/>
              </a:spcBef>
              <a:spcAft>
                <a:spcPts val="0"/>
              </a:spcAft>
              <a:buNone/>
            </a:pPr>
            <a:r>
              <a:rPr lang="en-US" sz="3000" dirty="0"/>
              <a:t>Easy/free tools, more advanced techniques </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1" name="Shape 5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US" sz="3000" dirty="0"/>
              <a:t>STEP 4: </a:t>
            </a:r>
            <a:r>
              <a:rPr lang="en" sz="3000" dirty="0"/>
              <a:t>Presenting/storytelling with data</a:t>
            </a:r>
          </a:p>
          <a:p>
            <a:pPr marL="0" lvl="0" indent="0">
              <a:buNone/>
            </a:pPr>
            <a:endParaRPr lang="en" sz="3000" dirty="0"/>
          </a:p>
          <a:p>
            <a:pPr marL="0" lvl="0" indent="0">
              <a:buNone/>
            </a:pPr>
            <a:r>
              <a:rPr lang="en-US" sz="3000" dirty="0"/>
              <a:t>Look at different story forms</a:t>
            </a:r>
            <a:endParaRPr sz="3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07" name="Shape 5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n" sz="3000" dirty="0"/>
              <a:t>BONUS: </a:t>
            </a:r>
            <a:r>
              <a:rPr lang="en-US" sz="3000" dirty="0"/>
              <a:t>Covering government with data</a:t>
            </a:r>
          </a:p>
          <a:p>
            <a:pPr marL="0" lvl="0" indent="0">
              <a:spcBef>
                <a:spcPts val="0"/>
              </a:spcBef>
              <a:spcAft>
                <a:spcPts val="0"/>
              </a:spcAft>
              <a:buNone/>
            </a:pPr>
            <a:endParaRPr lang="en-US" sz="3000" dirty="0"/>
          </a:p>
          <a:p>
            <a:pPr marL="0" lvl="0" indent="0">
              <a:spcBef>
                <a:spcPts val="0"/>
              </a:spcBef>
              <a:spcAft>
                <a:spcPts val="0"/>
              </a:spcAft>
              <a:buNone/>
            </a:pPr>
            <a:r>
              <a:rPr lang="en-US" sz="3000" dirty="0"/>
              <a:t>Lobbying</a:t>
            </a:r>
          </a:p>
          <a:p>
            <a:pPr marL="0" lvl="0" indent="0">
              <a:spcBef>
                <a:spcPts val="0"/>
              </a:spcBef>
              <a:spcAft>
                <a:spcPts val="0"/>
              </a:spcAft>
              <a:buNone/>
            </a:pPr>
            <a:r>
              <a:rPr lang="en-US" sz="3000" dirty="0"/>
              <a:t>Campaign finance</a:t>
            </a:r>
          </a:p>
          <a:p>
            <a:pPr marL="0" lvl="0" indent="0">
              <a:spcBef>
                <a:spcPts val="0"/>
              </a:spcBef>
              <a:spcAft>
                <a:spcPts val="0"/>
              </a:spcAft>
              <a:buNone/>
            </a:pPr>
            <a:r>
              <a:rPr lang="en-US" sz="3000" dirty="0"/>
              <a:t>Congress and federal agencies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What are we covering?</a:t>
            </a:r>
            <a:endParaRPr dirty="0"/>
          </a:p>
        </p:txBody>
      </p:sp>
      <p:sp>
        <p:nvSpPr>
          <p:cNvPr id="513" name="Shape 5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indent="0">
              <a:buNone/>
            </a:pPr>
            <a:r>
              <a:rPr lang="en" sz="3000" dirty="0"/>
              <a:t>BONUS: What the Hell is an API? (and other questions I was too afraid to ask)</a:t>
            </a:r>
          </a:p>
          <a:p>
            <a:pPr marL="0" indent="0">
              <a:buNone/>
            </a:pPr>
            <a:endParaRPr lang="en" sz="3000" dirty="0"/>
          </a:p>
          <a:p>
            <a:pPr marL="0" lvl="0" indent="0">
              <a:buNone/>
            </a:pPr>
            <a:r>
              <a:rPr lang="en" sz="3000" dirty="0"/>
              <a:t>The industry standard tools data reporters to use to do their jobs</a:t>
            </a:r>
            <a:endParaRPr sz="3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Shape 5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Final Project</a:t>
            </a:r>
            <a:endParaRPr dirty="0"/>
          </a:p>
        </p:txBody>
      </p:sp>
      <p:sp>
        <p:nvSpPr>
          <p:cNvPr id="519" name="Shape 5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2800" dirty="0"/>
              <a:t>You’re responsible for writing a 1,000</a:t>
            </a:r>
            <a:r>
              <a:rPr lang="en-US" sz="2800" dirty="0"/>
              <a:t>-</a:t>
            </a:r>
            <a:r>
              <a:rPr lang="en" sz="2800" dirty="0"/>
              <a:t>word data story by the end of the quarter. </a:t>
            </a:r>
          </a:p>
          <a:p>
            <a:pPr marL="0" lvl="0" indent="0" rtl="0">
              <a:spcBef>
                <a:spcPts val="0"/>
              </a:spcBef>
              <a:spcAft>
                <a:spcPts val="1600"/>
              </a:spcAft>
              <a:buNone/>
            </a:pPr>
            <a:endParaRPr lang="en" sz="2800" dirty="0"/>
          </a:p>
          <a:p>
            <a:pPr marL="0" indent="0">
              <a:spcAft>
                <a:spcPts val="1600"/>
              </a:spcAft>
              <a:buNone/>
            </a:pPr>
            <a:r>
              <a:rPr lang="en" sz="2800" dirty="0"/>
              <a:t>More info in </a:t>
            </a:r>
            <a:r>
              <a:rPr lang="en-US" sz="2800" dirty="0">
                <a:hlinkClick r:id="rId3"/>
              </a:rPr>
              <a:t>finalproject.md </a:t>
            </a:r>
            <a:r>
              <a:rPr lang="en-US" sz="2800" dirty="0"/>
              <a:t>file on GitHub</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How data journalism is different</a:t>
            </a:r>
            <a:endParaRPr dirty="0"/>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fontAlgn="base"/>
            <a:r>
              <a:rPr lang="en-US" dirty="0"/>
              <a:t>What is data journalism?</a:t>
            </a:r>
          </a:p>
          <a:p>
            <a:pPr marL="114300" indent="0" fontAlgn="base">
              <a:buNone/>
            </a:pP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4" name="Shape 5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25" name="Shape 5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Consuming the news</a:t>
            </a:r>
            <a:endParaRPr dirty="0"/>
          </a:p>
          <a:p>
            <a:pPr marL="0" lvl="0" indent="0" rtl="0">
              <a:spcBef>
                <a:spcPts val="1600"/>
              </a:spcBef>
              <a:spcAft>
                <a:spcPts val="1600"/>
              </a:spcAft>
              <a:buNone/>
            </a:pPr>
            <a:r>
              <a:rPr lang="en" dirty="0"/>
              <a:t>You are expected to find two stories (written, video, graphic, whatever) each week that use data or technology in an integral way. Please come to class with links ready to go. You will share the story you found in a breakout session, to point out what struck you about the story: interesting dataset? Unique collection method? A striking way of visualizing or presenting the data? Etc.</a:t>
            </a:r>
          </a:p>
          <a:p>
            <a:pPr marL="0" lvl="0" indent="0" rtl="0">
              <a:spcBef>
                <a:spcPts val="1600"/>
              </a:spcBef>
              <a:spcAft>
                <a:spcPts val="1600"/>
              </a:spcAft>
              <a:buNone/>
            </a:pPr>
            <a:r>
              <a:rPr lang="en" dirty="0"/>
              <a:t>This will contribute to your participation grade.</a:t>
            </a:r>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sp>
        <p:nvSpPr>
          <p:cNvPr id="530" name="Shape 5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1" name="Shape 5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Assignment grading:</a:t>
            </a:r>
            <a:endParaRPr dirty="0"/>
          </a:p>
          <a:p>
            <a:r>
              <a:rPr lang="en-US" dirty="0"/>
              <a:t>35% Class attendance and participation, including presenting data stories when I call on you to do so</a:t>
            </a:r>
          </a:p>
          <a:p>
            <a:r>
              <a:rPr lang="en-US" dirty="0"/>
              <a:t>45%  Assignments</a:t>
            </a:r>
          </a:p>
          <a:p>
            <a:r>
              <a:rPr lang="en-US" dirty="0"/>
              <a:t>20% Final project</a:t>
            </a:r>
          </a:p>
          <a:p>
            <a:pPr marL="0" lvl="0" indent="0">
              <a:spcBef>
                <a:spcPts val="1600"/>
              </a:spcBef>
              <a:buNone/>
            </a:pPr>
            <a:r>
              <a:rPr lang="en-US" dirty="0"/>
              <a:t>This quarter, courses including this one will be graded pass/fail </a:t>
            </a:r>
            <a:r>
              <a:rPr lang="en-US" b="1" dirty="0"/>
              <a:t>UNLESS</a:t>
            </a:r>
            <a:r>
              <a:rPr lang="en-US" dirty="0"/>
              <a:t> you opt out and chose the quality letter grade option in Caesar. You must actively make that change in Caesar if you want a letter grade.</a:t>
            </a:r>
            <a:endParaRPr dirty="0"/>
          </a:p>
          <a:p>
            <a:pPr marL="0" lvl="0" indent="0" rtl="0">
              <a:spcBef>
                <a:spcPts val="1600"/>
              </a:spcBef>
              <a:spcAft>
                <a:spcPts val="1600"/>
              </a:spcAft>
              <a:buNone/>
            </a:pPr>
            <a:r>
              <a:rPr lang="en" dirty="0"/>
              <a:t>(this is all on the syllabus)</a:t>
            </a: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rtl="0">
              <a:spcBef>
                <a:spcPts val="1600"/>
              </a:spcBef>
              <a:spcAft>
                <a:spcPts val="0"/>
              </a:spcAft>
              <a:buSzPts val="1800"/>
              <a:buChar char="●"/>
            </a:pPr>
            <a:r>
              <a:rPr lang="en-US" dirty="0"/>
              <a:t>Late assignments will NOT be accepted unless we come to an agreement BEFORE the assignment deadline. This is how newsrooms work.</a:t>
            </a:r>
          </a:p>
          <a:p>
            <a:pPr marL="457200" lvl="0" indent="-342900" rtl="0">
              <a:spcBef>
                <a:spcPts val="1600"/>
              </a:spcBef>
              <a:spcAft>
                <a:spcPts val="0"/>
              </a:spcAft>
              <a:buSzPts val="1800"/>
              <a:buChar char="●"/>
            </a:pPr>
            <a:r>
              <a:rPr lang="en-US" dirty="0"/>
              <a:t>These are unprecedented times, and unexpected issues will arise. Please know I will be understanding, and please reach out to communicate any issues.</a:t>
            </a:r>
          </a:p>
          <a:p>
            <a:pPr lvl="0">
              <a:spcBef>
                <a:spcPts val="1600"/>
              </a:spcBef>
            </a:pPr>
            <a:r>
              <a:rPr lang="en-US" dirty="0"/>
              <a:t>Make sure your Canvas settings are set to YOUR time zone so that all prompts for class meetings will be accurate.</a:t>
            </a:r>
          </a:p>
          <a:p>
            <a:pPr lvl="0">
              <a:spcBef>
                <a:spcPts val="1600"/>
              </a:spcBef>
            </a:pPr>
            <a:r>
              <a:rPr lang="en-US" dirty="0"/>
              <a:t>For health and other issues, refer to the syllabus for contact guidelines.</a:t>
            </a:r>
            <a:endParaRPr dirty="0"/>
          </a:p>
          <a:p>
            <a:pPr marL="114300" lvl="0" indent="0" rtl="0">
              <a:spcBef>
                <a:spcPts val="0"/>
              </a:spcBef>
              <a:spcAft>
                <a:spcPts val="0"/>
              </a:spcAft>
              <a:buSzPts val="1800"/>
              <a:buNone/>
            </a:pP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311700" y="0"/>
            <a:ext cx="8520600" cy="5746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37" name="Shape 537"/>
          <p:cNvSpPr txBox="1">
            <a:spLocks noGrp="1"/>
          </p:cNvSpPr>
          <p:nvPr>
            <p:ph type="body" idx="1"/>
          </p:nvPr>
        </p:nvSpPr>
        <p:spPr>
          <a:xfrm>
            <a:off x="311700" y="574625"/>
            <a:ext cx="8520600" cy="39942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Grading</a:t>
            </a:r>
            <a:r>
              <a:rPr lang="en-US" dirty="0"/>
              <a:t> scale for assignments</a:t>
            </a:r>
            <a:r>
              <a:rPr lang="en" dirty="0"/>
              <a:t>:</a:t>
            </a:r>
            <a:endParaRPr dirty="0"/>
          </a:p>
          <a:p>
            <a:r>
              <a:rPr lang="en-US" dirty="0"/>
              <a:t>A: strong work which shows unique perspective and earnest effort, publishable with minimal edits. The kind of work from someone I'd recommend for a job or promotion.</a:t>
            </a:r>
          </a:p>
          <a:p>
            <a:r>
              <a:rPr lang="en-US" dirty="0"/>
              <a:t>B: decent work, showing some effort or decent success, publishable with significant edits. The kind of work that would be considered getting by at a job.</a:t>
            </a:r>
          </a:p>
          <a:p>
            <a:r>
              <a:rPr lang="en-US" dirty="0"/>
              <a:t>C: work that is wanting -- lacking effort or ingenuity and would need reporter’s revision to be published. This type of work does not lead to job security. </a:t>
            </a:r>
          </a:p>
          <a:p>
            <a:pPr lvl="1"/>
            <a:r>
              <a:rPr lang="en-US" dirty="0"/>
              <a:t>You can not get more than a C on an assignment if there are factual errors.</a:t>
            </a:r>
          </a:p>
          <a:p>
            <a:r>
              <a:rPr lang="en-US" dirty="0"/>
              <a:t>D: </a:t>
            </a:r>
            <a:r>
              <a:rPr lang="en-US" dirty="0" err="1"/>
              <a:t>nonpublishable</a:t>
            </a:r>
            <a:r>
              <a:rPr lang="en-US" dirty="0"/>
              <a:t> work, even with edits. This would be work that is clearly not professional caliber.</a:t>
            </a:r>
          </a:p>
          <a:p>
            <a:r>
              <a:rPr lang="en-US" dirty="0"/>
              <a:t>F: did not complete work as assigned</a:t>
            </a:r>
          </a:p>
          <a:p>
            <a:pPr marL="114300" lvl="0" indent="0" rtl="0">
              <a:spcBef>
                <a:spcPts val="1600"/>
              </a:spcBef>
              <a:spcAft>
                <a:spcPts val="0"/>
              </a:spcAft>
              <a:buSzPts val="1800"/>
              <a:buNone/>
            </a:pPr>
            <a:endParaRPr lang="en-US" dirty="0"/>
          </a:p>
        </p:txBody>
      </p:sp>
    </p:spTree>
    <p:extLst>
      <p:ext uri="{BB962C8B-B14F-4D97-AF65-F5344CB8AC3E}">
        <p14:creationId xmlns:p14="http://schemas.microsoft.com/office/powerpoint/2010/main" val="35851173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41"/>
        <p:cNvGrpSpPr/>
        <p:nvPr/>
      </p:nvGrpSpPr>
      <p:grpSpPr>
        <a:xfrm>
          <a:off x="0" y="0"/>
          <a:ext cx="0" cy="0"/>
          <a:chOff x="0" y="0"/>
          <a:chExt cx="0" cy="0"/>
        </a:xfrm>
      </p:grpSpPr>
      <p:sp>
        <p:nvSpPr>
          <p:cNvPr id="542" name="Shape 5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43" name="Shape 5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1600"/>
              </a:spcBef>
              <a:spcAft>
                <a:spcPts val="1600"/>
              </a:spcAft>
              <a:buNone/>
            </a:pPr>
            <a:r>
              <a:rPr lang="en-US" dirty="0"/>
              <a:t>U</a:t>
            </a:r>
            <a:r>
              <a:rPr lang="en" dirty="0"/>
              <a:t>nless otherwise noted, assignments should be written in sentences and paragraphs (not </a:t>
            </a:r>
            <a:r>
              <a:rPr lang="en-US" dirty="0"/>
              <a:t>bullet points</a:t>
            </a:r>
            <a:r>
              <a:rPr lang="en" dirty="0"/>
              <a:t>, fragments, </a:t>
            </a:r>
            <a:r>
              <a:rPr lang="en-US" dirty="0"/>
              <a:t>etc.</a:t>
            </a:r>
            <a:r>
              <a:rPr lang="en" dirty="0"/>
              <a:t>) </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49" name="Shape 5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Submitting assignments:</a:t>
            </a:r>
            <a:endParaRPr dirty="0"/>
          </a:p>
          <a:p>
            <a:pPr marL="0" lvl="0" indent="0" rtl="0">
              <a:spcBef>
                <a:spcPts val="1600"/>
              </a:spcBef>
              <a:spcAft>
                <a:spcPts val="1600"/>
              </a:spcAft>
              <a:buNone/>
            </a:pPr>
            <a:r>
              <a:rPr lang="en" dirty="0"/>
              <a:t>Assignments must be submitted on </a:t>
            </a:r>
            <a:r>
              <a:rPr lang="en-US" dirty="0"/>
              <a:t>GitHub</a:t>
            </a:r>
            <a:r>
              <a:rPr lang="en" dirty="0"/>
              <a:t>. We’ll go into details about how and why later in this lecture. Working on </a:t>
            </a:r>
            <a:r>
              <a:rPr lang="en-US" dirty="0"/>
              <a:t>GitHub</a:t>
            </a:r>
            <a:r>
              <a:rPr lang="en" dirty="0"/>
              <a:t> is an important skill I want you to leave this class with, so I will not accept homework submitted any other way.</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53"/>
        <p:cNvGrpSpPr/>
        <p:nvPr/>
      </p:nvGrpSpPr>
      <p:grpSpPr>
        <a:xfrm>
          <a:off x="0" y="0"/>
          <a:ext cx="0" cy="0"/>
          <a:chOff x="0" y="0"/>
          <a:chExt cx="0" cy="0"/>
        </a:xfrm>
      </p:grpSpPr>
      <p:sp>
        <p:nvSpPr>
          <p:cNvPr id="554" name="Shape 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Policies</a:t>
            </a:r>
            <a:endParaRPr dirty="0"/>
          </a:p>
        </p:txBody>
      </p:sp>
      <p:sp>
        <p:nvSpPr>
          <p:cNvPr id="555" name="Shape 5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Collaboration:</a:t>
            </a:r>
            <a:endParaRPr dirty="0"/>
          </a:p>
          <a:p>
            <a:pPr marL="0" lvl="0" indent="0" rtl="0">
              <a:spcBef>
                <a:spcPts val="1600"/>
              </a:spcBef>
              <a:spcAft>
                <a:spcPts val="0"/>
              </a:spcAft>
              <a:buNone/>
            </a:pPr>
            <a:r>
              <a:rPr lang="en" dirty="0">
                <a:solidFill>
                  <a:srgbClr val="333333"/>
                </a:solidFill>
                <a:highlight>
                  <a:srgbClr val="FFFFFF"/>
                </a:highlight>
              </a:rPr>
              <a:t>Students are encouraged to discuss assignments. For the most part, you will be working on different things, so talking about your work should not be a problem. Whiteboarding your way through a sticky problem with a friend or looking online for answers to technical questions are encouraged (programmers do that all the time!). </a:t>
            </a:r>
          </a:p>
          <a:p>
            <a:pPr marL="0" lvl="0" indent="0" rtl="0">
              <a:spcBef>
                <a:spcPts val="1600"/>
              </a:spcBef>
              <a:spcAft>
                <a:spcPts val="0"/>
              </a:spcAft>
              <a:buNone/>
            </a:pPr>
            <a:r>
              <a:rPr lang="en" dirty="0">
                <a:solidFill>
                  <a:srgbClr val="333333"/>
                </a:solidFill>
                <a:highlight>
                  <a:srgbClr val="FFFFFF"/>
                </a:highlight>
              </a:rPr>
              <a:t>Your final work, however, must be entirely your own. A good rule of thumb is that no one else should take over your keyboard while completing an assignment. Ask if you are</a:t>
            </a:r>
            <a:r>
              <a:rPr lang="en-US" dirty="0">
                <a:solidFill>
                  <a:srgbClr val="333333"/>
                </a:solidFill>
                <a:highlight>
                  <a:srgbClr val="FFFFFF"/>
                </a:highlight>
              </a:rPr>
              <a:t> </a:t>
            </a:r>
            <a:r>
              <a:rPr lang="en" dirty="0">
                <a:solidFill>
                  <a:srgbClr val="333333"/>
                </a:solidFill>
                <a:highlight>
                  <a:srgbClr val="FFFFFF"/>
                </a:highlight>
              </a:rPr>
              <a:t>unsure.</a:t>
            </a:r>
            <a:endParaRPr dirty="0">
              <a:solidFill>
                <a:srgbClr val="333333"/>
              </a:solidFill>
              <a:highlight>
                <a:srgbClr val="FFFFFF"/>
              </a:highlight>
            </a:endParaRPr>
          </a:p>
          <a:p>
            <a:pPr marL="0" lvl="0" indent="0" rtl="0">
              <a:spcBef>
                <a:spcPts val="800"/>
              </a:spcBef>
              <a:spcAft>
                <a:spcPts val="1600"/>
              </a:spcAft>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Shape 5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hlinkClick r:id="rId3"/>
              </a:rPr>
              <a:t>GitHub</a:t>
            </a:r>
            <a:endParaRPr dirty="0"/>
          </a:p>
        </p:txBody>
      </p:sp>
      <p:sp>
        <p:nvSpPr>
          <p:cNvPr id="561" name="Shape 5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72"/>
        <p:cNvGrpSpPr/>
        <p:nvPr/>
      </p:nvGrpSpPr>
      <p:grpSpPr>
        <a:xfrm>
          <a:off x="0" y="0"/>
          <a:ext cx="0" cy="0"/>
          <a:chOff x="0" y="0"/>
          <a:chExt cx="0" cy="0"/>
        </a:xfrm>
      </p:grpSpPr>
      <p:sp>
        <p:nvSpPr>
          <p:cNvPr id="573" name="Shape 5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What is it</a:t>
            </a:r>
            <a:endParaRPr dirty="0"/>
          </a:p>
        </p:txBody>
      </p:sp>
      <p:sp>
        <p:nvSpPr>
          <p:cNvPr id="574" name="Shape 5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Char char="●"/>
            </a:pPr>
            <a:r>
              <a:rPr lang="en" sz="3000" dirty="0"/>
              <a:t>Collaborative</a:t>
            </a:r>
            <a:endParaRPr sz="3000" dirty="0"/>
          </a:p>
          <a:p>
            <a:pPr marL="457200" lvl="0" indent="-419100" rtl="0">
              <a:spcBef>
                <a:spcPts val="0"/>
              </a:spcBef>
              <a:spcAft>
                <a:spcPts val="0"/>
              </a:spcAft>
              <a:buSzPts val="3000"/>
              <a:buChar char="●"/>
            </a:pPr>
            <a:r>
              <a:rPr lang="en" sz="3000" dirty="0"/>
              <a:t>Distributed</a:t>
            </a:r>
            <a:endParaRPr sz="3000" dirty="0"/>
          </a:p>
          <a:p>
            <a:pPr marL="457200" lvl="0" indent="-419100" rtl="0">
              <a:spcBef>
                <a:spcPts val="0"/>
              </a:spcBef>
              <a:spcAft>
                <a:spcPts val="0"/>
              </a:spcAft>
              <a:buSzPts val="3000"/>
              <a:buChar char="●"/>
            </a:pPr>
            <a:r>
              <a:rPr lang="en" sz="3000" dirty="0"/>
              <a:t>Version control</a:t>
            </a:r>
            <a:endParaRPr sz="3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Collaborative</a:t>
            </a:r>
            <a:endParaRPr dirty="0"/>
          </a:p>
        </p:txBody>
      </p:sp>
      <p:sp>
        <p:nvSpPr>
          <p:cNvPr id="580" name="Shape 5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A team of people can work on the same project together. If the project is open-source, anyone can contribute (but there are protections)</a:t>
            </a:r>
            <a:endParaRPr sz="3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How data journalism is different</a:t>
            </a:r>
            <a:endParaRPr dirty="0"/>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fontAlgn="base"/>
            <a:r>
              <a:rPr lang="en-US" dirty="0"/>
              <a:t>What is data journalism?</a:t>
            </a:r>
          </a:p>
          <a:p>
            <a:pPr fontAlgn="base"/>
            <a:r>
              <a:rPr lang="en-US" dirty="0"/>
              <a:t>Two sides vs. data as your source</a:t>
            </a:r>
          </a:p>
          <a:p>
            <a:pPr fontAlgn="base"/>
            <a:r>
              <a:rPr lang="en-US" dirty="0"/>
              <a:t>Other reporting: Relies on experts</a:t>
            </a:r>
          </a:p>
          <a:p>
            <a:pPr fontAlgn="base"/>
            <a:r>
              <a:rPr lang="en-US" dirty="0"/>
              <a:t>Data reporting: Allows you to be the expert</a:t>
            </a:r>
          </a:p>
          <a:p>
            <a:pPr marL="114300" indent="0" fontAlgn="base">
              <a:buNone/>
            </a:pPr>
            <a:endParaRPr lang="en-US" dirty="0"/>
          </a:p>
        </p:txBody>
      </p:sp>
    </p:spTree>
    <p:extLst>
      <p:ext uri="{BB962C8B-B14F-4D97-AF65-F5344CB8AC3E}">
        <p14:creationId xmlns:p14="http://schemas.microsoft.com/office/powerpoint/2010/main" val="36772548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84"/>
        <p:cNvGrpSpPr/>
        <p:nvPr/>
      </p:nvGrpSpPr>
      <p:grpSpPr>
        <a:xfrm>
          <a:off x="0" y="0"/>
          <a:ext cx="0" cy="0"/>
          <a:chOff x="0" y="0"/>
          <a:chExt cx="0" cy="0"/>
        </a:xfrm>
      </p:grpSpPr>
      <p:sp>
        <p:nvSpPr>
          <p:cNvPr id="585" name="Shape 5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Distributed</a:t>
            </a:r>
            <a:endParaRPr dirty="0"/>
          </a:p>
        </p:txBody>
      </p:sp>
      <p:sp>
        <p:nvSpPr>
          <p:cNvPr id="586" name="Shape 5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We can work at the same time on the same thing, and resolve conflicts later. We can even maintain multiple versions of the same code or document. You can easily work while offline.</a:t>
            </a:r>
            <a:endParaRPr sz="3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90"/>
        <p:cNvGrpSpPr/>
        <p:nvPr/>
      </p:nvGrpSpPr>
      <p:grpSpPr>
        <a:xfrm>
          <a:off x="0" y="0"/>
          <a:ext cx="0" cy="0"/>
          <a:chOff x="0" y="0"/>
          <a:chExt cx="0" cy="0"/>
        </a:xfrm>
      </p:grpSpPr>
      <p:sp>
        <p:nvSpPr>
          <p:cNvPr id="591" name="Shape 5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Version Control</a:t>
            </a:r>
            <a:endParaRPr dirty="0"/>
          </a:p>
        </p:txBody>
      </p:sp>
      <p:sp>
        <p:nvSpPr>
          <p:cNvPr id="592" name="Shape 5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get to plant flags (called commits) and it saves a copy at that point. </a:t>
            </a:r>
            <a:endParaRPr sz="3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bonus</a:t>
            </a:r>
            <a:endParaRPr dirty="0"/>
          </a:p>
        </p:txBody>
      </p:sp>
      <p:sp>
        <p:nvSpPr>
          <p:cNvPr id="598" name="Shape 5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Your stuff is stored in the cloud so it also </a:t>
            </a:r>
            <a:r>
              <a:rPr lang="en-US" sz="3000" dirty="0"/>
              <a:t>works </a:t>
            </a:r>
            <a:r>
              <a:rPr lang="en" sz="3000" dirty="0"/>
              <a:t>as a backup.</a:t>
            </a:r>
            <a:endParaRPr sz="3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608"/>
        <p:cNvGrpSpPr/>
        <p:nvPr/>
      </p:nvGrpSpPr>
      <p:grpSpPr>
        <a:xfrm>
          <a:off x="0" y="0"/>
          <a:ext cx="0" cy="0"/>
          <a:chOff x="0" y="0"/>
          <a:chExt cx="0" cy="0"/>
        </a:xfrm>
      </p:grpSpPr>
      <p:sp>
        <p:nvSpPr>
          <p:cNvPr id="609" name="Shape 6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Why are we doing it?</a:t>
            </a:r>
            <a:endParaRPr dirty="0"/>
          </a:p>
        </p:txBody>
      </p:sp>
      <p:sp>
        <p:nvSpPr>
          <p:cNvPr id="610" name="Shape 6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SzPts val="3000"/>
              <a:buAutoNum type="arabicPeriod"/>
            </a:pPr>
            <a:r>
              <a:rPr lang="en" sz="3000" dirty="0"/>
              <a:t>So you can use it if that’s what your collaborators are using it (it is the standard in most data/tech orgs)</a:t>
            </a:r>
            <a:endParaRPr sz="3000" dirty="0"/>
          </a:p>
          <a:p>
            <a:pPr marL="457200" lvl="0" indent="-419100" rtl="0">
              <a:spcBef>
                <a:spcPts val="0"/>
              </a:spcBef>
              <a:spcAft>
                <a:spcPts val="0"/>
              </a:spcAft>
              <a:buSzPts val="3000"/>
              <a:buAutoNum type="arabicPeriod"/>
            </a:pPr>
            <a:r>
              <a:rPr lang="en" sz="3000" dirty="0"/>
              <a:t>You might very well find it incredibly useful</a:t>
            </a:r>
            <a:endParaRPr sz="3000" dirty="0"/>
          </a:p>
          <a:p>
            <a:pPr marL="457200" lvl="0" indent="-419100" rtl="0">
              <a:spcBef>
                <a:spcPts val="0"/>
              </a:spcBef>
              <a:spcAft>
                <a:spcPts val="0"/>
              </a:spcAft>
              <a:buSzPts val="3000"/>
              <a:buAutoNum type="arabicPeriod"/>
            </a:pPr>
            <a:r>
              <a:rPr lang="en" sz="3000" dirty="0"/>
              <a:t>It is a portfolio with a certain kind of currency</a:t>
            </a:r>
          </a:p>
          <a:p>
            <a:pPr marL="952500" lvl="1" indent="-457200">
              <a:spcBef>
                <a:spcPts val="0"/>
              </a:spcBef>
              <a:buSzPts val="3000"/>
            </a:pPr>
            <a:r>
              <a:rPr lang="en" sz="1800" dirty="0"/>
              <a:t>H</a:t>
            </a:r>
            <a:r>
              <a:rPr lang="en-US" sz="1800" dirty="0" err="1"/>
              <a:t>i</a:t>
            </a:r>
            <a:r>
              <a:rPr lang="en" sz="1800" dirty="0"/>
              <a:t>ring teams ask intern candidates for a link to </a:t>
            </a:r>
            <a:r>
              <a:rPr lang="en-US" sz="1800" dirty="0"/>
              <a:t>GitHub</a:t>
            </a:r>
            <a:r>
              <a:rPr lang="en" sz="1800" dirty="0"/>
              <a:t> profile; public can see level of </a:t>
            </a:r>
            <a:r>
              <a:rPr lang="en" sz="1800" dirty="0">
                <a:hlinkClick r:id="rId3"/>
              </a:rPr>
              <a:t>activity</a:t>
            </a:r>
            <a:r>
              <a:rPr lang="en" sz="1800" dirty="0"/>
              <a:t>.</a:t>
            </a:r>
            <a:endParaRPr sz="1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Git/GitHub</a:t>
            </a:r>
            <a:r>
              <a:rPr lang="en" dirty="0"/>
              <a:t>: General idea</a:t>
            </a:r>
            <a:endParaRPr dirty="0"/>
          </a:p>
        </p:txBody>
      </p:sp>
      <p:sp>
        <p:nvSpPr>
          <p:cNvPr id="616" name="Shape 6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You can work on your computer</a:t>
            </a:r>
            <a:r>
              <a:rPr lang="en-US" sz="3000" dirty="0"/>
              <a:t>, keep track of all your changes</a:t>
            </a:r>
            <a:r>
              <a:rPr lang="en" sz="3000" dirty="0"/>
              <a:t> and sync your work with </a:t>
            </a:r>
            <a:r>
              <a:rPr lang="en-US" sz="3000" dirty="0"/>
              <a:t>GitHub</a:t>
            </a:r>
            <a:r>
              <a:rPr lang="en" sz="3000" dirty="0"/>
              <a:t> account. We’ll get set up to do that in the next few steps.</a:t>
            </a:r>
            <a:endParaRPr sz="3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620"/>
        <p:cNvGrpSpPr/>
        <p:nvPr/>
      </p:nvGrpSpPr>
      <p:grpSpPr>
        <a:xfrm>
          <a:off x="0" y="0"/>
          <a:ext cx="0" cy="0"/>
          <a:chOff x="0" y="0"/>
          <a:chExt cx="0" cy="0"/>
        </a:xfrm>
      </p:grpSpPr>
      <p:sp>
        <p:nvSpPr>
          <p:cNvPr id="621" name="Shape 6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Make an account!</a:t>
            </a:r>
            <a:endParaRPr dirty="0"/>
          </a:p>
        </p:txBody>
      </p:sp>
      <p:sp>
        <p:nvSpPr>
          <p:cNvPr id="622" name="Shape 622"/>
          <p:cNvSpPr txBox="1">
            <a:spLocks noGrp="1"/>
          </p:cNvSpPr>
          <p:nvPr>
            <p:ph type="body" idx="1"/>
          </p:nvPr>
        </p:nvSpPr>
        <p:spPr>
          <a:xfrm>
            <a:off x="311700" y="1178325"/>
            <a:ext cx="8520600" cy="1940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Go ahead and make an account if you haven’t before. </a:t>
            </a:r>
            <a:endParaRPr sz="3000" dirty="0"/>
          </a:p>
          <a:p>
            <a:pPr marL="0" lvl="0" indent="0" rtl="0">
              <a:spcBef>
                <a:spcPts val="1600"/>
              </a:spcBef>
              <a:spcAft>
                <a:spcPts val="1600"/>
              </a:spcAft>
              <a:buNone/>
            </a:pPr>
            <a:r>
              <a:rPr lang="en" sz="3000" dirty="0"/>
              <a:t>https://github.com/</a:t>
            </a:r>
            <a:endParaRPr sz="3000" dirty="0"/>
          </a:p>
        </p:txBody>
      </p:sp>
      <p:sp>
        <p:nvSpPr>
          <p:cNvPr id="623" name="Shape 623"/>
          <p:cNvSpPr txBox="1"/>
          <p:nvPr/>
        </p:nvSpPr>
        <p:spPr>
          <a:xfrm>
            <a:off x="840025" y="3726425"/>
            <a:ext cx="7314600" cy="104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t>Pro tip: </a:t>
            </a:r>
            <a:r>
              <a:rPr lang="en-US" dirty="0"/>
              <a:t>GitHub</a:t>
            </a:r>
            <a:r>
              <a:rPr lang="en" dirty="0"/>
              <a:t> becomes a portfolio for a lot of people. As such, you might want to use a somewhat professional username.</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Create a new repository</a:t>
            </a:r>
            <a:endParaRPr dirty="0"/>
          </a:p>
        </p:txBody>
      </p:sp>
      <p:sp>
        <p:nvSpPr>
          <p:cNvPr id="629" name="Shape 62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Log into </a:t>
            </a:r>
            <a:r>
              <a:rPr lang="en-US" sz="3000" dirty="0"/>
              <a:t>GitHub</a:t>
            </a:r>
            <a:r>
              <a:rPr lang="en" sz="3000" dirty="0"/>
              <a:t>. In the top </a:t>
            </a:r>
            <a:r>
              <a:rPr lang="en-US" sz="3000" dirty="0"/>
              <a:t>right</a:t>
            </a:r>
            <a:r>
              <a:rPr lang="en" sz="3000" dirty="0"/>
              <a:t> corner, click the plus sign, and go to “new repository”. This one will be where you submit your homework. Please call it </a:t>
            </a:r>
            <a:r>
              <a:rPr lang="en" sz="3000" dirty="0">
                <a:highlight>
                  <a:srgbClr val="FFF2CC"/>
                </a:highlight>
              </a:rPr>
              <a:t>digitalframeworks</a:t>
            </a:r>
            <a:r>
              <a:rPr lang="en-US" sz="3000" dirty="0">
                <a:highlight>
                  <a:srgbClr val="FFF2CC"/>
                </a:highlight>
              </a:rPr>
              <a:t>-spring2020</a:t>
            </a:r>
            <a:r>
              <a:rPr lang="en" sz="3000" dirty="0"/>
              <a:t> (so I can find it easily)</a:t>
            </a:r>
            <a:endParaRPr sz="30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GitHub</a:t>
            </a:r>
            <a:r>
              <a:rPr lang="en" dirty="0"/>
              <a:t>: Create a new repository</a:t>
            </a:r>
            <a:endParaRPr dirty="0"/>
          </a:p>
        </p:txBody>
      </p:sp>
      <p:pic>
        <p:nvPicPr>
          <p:cNvPr id="635" name="Shape 635" descr="Screen Shot 2017-11-02 at 12.01.44 PM.png"/>
          <p:cNvPicPr preferRelativeResize="0"/>
          <p:nvPr/>
        </p:nvPicPr>
        <p:blipFill>
          <a:blip r:embed="rId3">
            <a:alphaModFix/>
          </a:blip>
          <a:stretch>
            <a:fillRect/>
          </a:stretch>
        </p:blipFill>
        <p:spPr>
          <a:xfrm>
            <a:off x="311700" y="1196425"/>
            <a:ext cx="6209921" cy="3820975"/>
          </a:xfrm>
          <a:prstGeom prst="rect">
            <a:avLst/>
          </a:prstGeom>
          <a:noFill/>
          <a:ln>
            <a:noFill/>
          </a:ln>
        </p:spPr>
      </p:pic>
      <p:cxnSp>
        <p:nvCxnSpPr>
          <p:cNvPr id="636" name="Shape 636"/>
          <p:cNvCxnSpPr/>
          <p:nvPr/>
        </p:nvCxnSpPr>
        <p:spPr>
          <a:xfrm flipH="1">
            <a:off x="3670100" y="1854825"/>
            <a:ext cx="2543132" cy="118500"/>
          </a:xfrm>
          <a:prstGeom prst="straightConnector1">
            <a:avLst/>
          </a:prstGeom>
          <a:noFill/>
          <a:ln w="9525" cap="flat" cmpd="sng">
            <a:solidFill>
              <a:schemeClr val="dk2"/>
            </a:solidFill>
            <a:prstDash val="solid"/>
            <a:round/>
            <a:headEnd type="none" w="med" len="med"/>
            <a:tailEnd type="triangle" w="med" len="med"/>
          </a:ln>
        </p:spPr>
      </p:cxnSp>
      <p:cxnSp>
        <p:nvCxnSpPr>
          <p:cNvPr id="637" name="Shape 637"/>
          <p:cNvCxnSpPr/>
          <p:nvPr/>
        </p:nvCxnSpPr>
        <p:spPr>
          <a:xfrm flipH="1">
            <a:off x="3749050" y="2946650"/>
            <a:ext cx="3499200" cy="276300"/>
          </a:xfrm>
          <a:prstGeom prst="straightConnector1">
            <a:avLst/>
          </a:prstGeom>
          <a:noFill/>
          <a:ln w="9525" cap="flat" cmpd="sng">
            <a:solidFill>
              <a:schemeClr val="dk2"/>
            </a:solidFill>
            <a:prstDash val="solid"/>
            <a:round/>
            <a:headEnd type="none" w="med" len="med"/>
            <a:tailEnd type="triangle" w="med" len="med"/>
          </a:ln>
        </p:spPr>
      </p:cxnSp>
      <p:cxnSp>
        <p:nvCxnSpPr>
          <p:cNvPr id="638" name="Shape 638"/>
          <p:cNvCxnSpPr/>
          <p:nvPr/>
        </p:nvCxnSpPr>
        <p:spPr>
          <a:xfrm flipH="1">
            <a:off x="3157050" y="3643850"/>
            <a:ext cx="4209600" cy="171000"/>
          </a:xfrm>
          <a:prstGeom prst="straightConnector1">
            <a:avLst/>
          </a:prstGeom>
          <a:noFill/>
          <a:ln w="9525" cap="flat" cmpd="sng">
            <a:solidFill>
              <a:schemeClr val="dk2"/>
            </a:solidFill>
            <a:prstDash val="solid"/>
            <a:round/>
            <a:headEnd type="none" w="med" len="med"/>
            <a:tailEnd type="triangle" w="med" len="med"/>
          </a:ln>
        </p:spPr>
      </p:cxnSp>
      <p:sp>
        <p:nvSpPr>
          <p:cNvPr id="639" name="Shape 639"/>
          <p:cNvSpPr txBox="1"/>
          <p:nvPr/>
        </p:nvSpPr>
        <p:spPr>
          <a:xfrm>
            <a:off x="6213232" y="1657500"/>
            <a:ext cx="3057768" cy="57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Call your repository </a:t>
            </a:r>
            <a:r>
              <a:rPr lang="en" i="1" dirty="0"/>
              <a:t>digitalframeworks</a:t>
            </a:r>
            <a:r>
              <a:rPr lang="en-US" i="1" dirty="0"/>
              <a:t>-spring2020</a:t>
            </a:r>
          </a:p>
          <a:p>
            <a:pPr marL="0" lvl="0" indent="0">
              <a:spcBef>
                <a:spcPts val="0"/>
              </a:spcBef>
              <a:spcAft>
                <a:spcPts val="0"/>
              </a:spcAft>
              <a:buNone/>
            </a:pPr>
            <a:endParaRPr i="1" dirty="0"/>
          </a:p>
        </p:txBody>
      </p:sp>
      <p:sp>
        <p:nvSpPr>
          <p:cNvPr id="640" name="Shape 640"/>
          <p:cNvSpPr txBox="1"/>
          <p:nvPr/>
        </p:nvSpPr>
        <p:spPr>
          <a:xfrm>
            <a:off x="7340350" y="2815125"/>
            <a:ext cx="1631400" cy="631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Make it public</a:t>
            </a:r>
            <a:endParaRPr dirty="0"/>
          </a:p>
        </p:txBody>
      </p:sp>
      <p:sp>
        <p:nvSpPr>
          <p:cNvPr id="641" name="Shape 641"/>
          <p:cNvSpPr txBox="1"/>
          <p:nvPr/>
        </p:nvSpPr>
        <p:spPr>
          <a:xfrm>
            <a:off x="7419275" y="3486000"/>
            <a:ext cx="1341900" cy="143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Check this box</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645"/>
        <p:cNvGrpSpPr/>
        <p:nvPr/>
      </p:nvGrpSpPr>
      <p:grpSpPr>
        <a:xfrm>
          <a:off x="0" y="0"/>
          <a:ext cx="0" cy="0"/>
          <a:chOff x="0" y="0"/>
          <a:chExt cx="0" cy="0"/>
        </a:xfrm>
      </p:grpSpPr>
      <p:sp>
        <p:nvSpPr>
          <p:cNvPr id="646" name="Shape 6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BUT WAIT</a:t>
            </a:r>
            <a:endParaRPr dirty="0"/>
          </a:p>
        </p:txBody>
      </p:sp>
      <p:sp>
        <p:nvSpPr>
          <p:cNvPr id="2" name="Text Placeholder 1"/>
          <p:cNvSpPr>
            <a:spLocks noGrp="1"/>
          </p:cNvSpPr>
          <p:nvPr>
            <p:ph type="body" idx="1"/>
          </p:nvPr>
        </p:nvSpPr>
        <p:spPr/>
        <p:txBody>
          <a:bodyPr/>
          <a:lstStyle/>
          <a:p>
            <a:r>
              <a:rPr lang="en-US" dirty="0"/>
              <a:t>I need to know where to find your repo!</a:t>
            </a:r>
          </a:p>
          <a:p>
            <a:endParaRPr lang="en-US" dirty="0"/>
          </a:p>
          <a:p>
            <a:r>
              <a:rPr lang="en-US" dirty="0"/>
              <a:t>Please reply to the thread in the class Slack channel, #</a:t>
            </a:r>
            <a:r>
              <a:rPr lang="en-US" dirty="0" err="1"/>
              <a:t>digitalframeworks</a:t>
            </a:r>
            <a:endParaRPr lang="en-US" dirty="0"/>
          </a:p>
          <a:p>
            <a:endParaRPr lang="en-US" dirty="0"/>
          </a:p>
          <a:p>
            <a:pPr marL="114300" indent="0">
              <a:buNone/>
            </a:pP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651"/>
        <p:cNvGrpSpPr/>
        <p:nvPr/>
      </p:nvGrpSpPr>
      <p:grpSpPr>
        <a:xfrm>
          <a:off x="0" y="0"/>
          <a:ext cx="0" cy="0"/>
          <a:chOff x="0" y="0"/>
          <a:chExt cx="0" cy="0"/>
        </a:xfrm>
      </p:grpSpPr>
      <p:sp>
        <p:nvSpPr>
          <p:cNvPr id="652" name="Shape 6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Markup languages</a:t>
            </a:r>
            <a:endParaRPr dirty="0"/>
          </a:p>
        </p:txBody>
      </p:sp>
      <p:sp>
        <p:nvSpPr>
          <p:cNvPr id="653" name="Shape 65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We’ll be writing our assignments in Markdown.</a:t>
            </a:r>
            <a:endParaRPr sz="3000" dirty="0"/>
          </a:p>
          <a:p>
            <a:pPr marL="0" lvl="0" indent="0">
              <a:spcBef>
                <a:spcPts val="1600"/>
              </a:spcBef>
              <a:spcAft>
                <a:spcPts val="0"/>
              </a:spcAft>
              <a:buNone/>
            </a:pPr>
            <a:r>
              <a:rPr lang="en" sz="3000" dirty="0"/>
              <a:t>Markdown is a markup language</a:t>
            </a:r>
            <a:endParaRPr sz="3000" dirty="0"/>
          </a:p>
          <a:p>
            <a:pPr marL="0" lvl="0" indent="0" rtl="0">
              <a:spcBef>
                <a:spcPts val="1600"/>
              </a:spcBef>
              <a:spcAft>
                <a:spcPts val="0"/>
              </a:spcAft>
              <a:buNone/>
            </a:pPr>
            <a:r>
              <a:rPr lang="en" sz="3000" dirty="0"/>
              <a:t>Anyone familiar with other markup languages?</a:t>
            </a:r>
            <a:endParaRPr sz="3000" dirty="0"/>
          </a:p>
          <a:p>
            <a:pPr marL="0" lvl="0" indent="0" rtl="0">
              <a:spcBef>
                <a:spcPts val="1600"/>
              </a:spcBef>
              <a:spcAft>
                <a:spcPts val="1600"/>
              </a:spcAft>
              <a:buNone/>
            </a:pPr>
            <a:endParaRPr sz="3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6BDF-705F-4742-8996-44EA0405876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E09CD6-112C-7844-987F-3ACB3F5756EE}"/>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0DF80FCE-733E-614E-BCAC-DE8D4668AC91}"/>
              </a:ext>
            </a:extLst>
          </p:cNvPr>
          <p:cNvPicPr>
            <a:picLocks noChangeAspect="1"/>
          </p:cNvPicPr>
          <p:nvPr/>
        </p:nvPicPr>
        <p:blipFill>
          <a:blip r:embed="rId2"/>
          <a:stretch>
            <a:fillRect/>
          </a:stretch>
        </p:blipFill>
        <p:spPr>
          <a:xfrm>
            <a:off x="-93133" y="-413636"/>
            <a:ext cx="9313333" cy="5959936"/>
          </a:xfrm>
          <a:prstGeom prst="rect">
            <a:avLst/>
          </a:prstGeom>
        </p:spPr>
      </p:pic>
    </p:spTree>
    <p:extLst>
      <p:ext uri="{BB962C8B-B14F-4D97-AF65-F5344CB8AC3E}">
        <p14:creationId xmlns:p14="http://schemas.microsoft.com/office/powerpoint/2010/main" val="1824040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657"/>
        <p:cNvGrpSpPr/>
        <p:nvPr/>
      </p:nvGrpSpPr>
      <p:grpSpPr>
        <a:xfrm>
          <a:off x="0" y="0"/>
          <a:ext cx="0" cy="0"/>
          <a:chOff x="0" y="0"/>
          <a:chExt cx="0" cy="0"/>
        </a:xfrm>
      </p:grpSpPr>
      <p:sp>
        <p:nvSpPr>
          <p:cNvPr id="658" name="Shape 6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Markup languages</a:t>
            </a:r>
            <a:endParaRPr dirty="0"/>
          </a:p>
        </p:txBody>
      </p:sp>
      <p:sp>
        <p:nvSpPr>
          <p:cNvPr id="659" name="Shape 65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“A markup language is a system for annotating a document in a way that is syntactically distinguishable from the text.” --</a:t>
            </a:r>
            <a:r>
              <a:rPr lang="en" sz="3000" u="sng" dirty="0">
                <a:solidFill>
                  <a:schemeClr val="hlink"/>
                </a:solidFill>
                <a:hlinkClick r:id="rId3"/>
              </a:rPr>
              <a:t>wikipedia</a:t>
            </a:r>
            <a:endParaRPr sz="30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Markup languages</a:t>
            </a:r>
            <a:endParaRPr dirty="0"/>
          </a:p>
        </p:txBody>
      </p:sp>
      <p:pic>
        <p:nvPicPr>
          <p:cNvPr id="665" name="Shape 665" descr="sample.gif"/>
          <p:cNvPicPr preferRelativeResize="0"/>
          <p:nvPr/>
        </p:nvPicPr>
        <p:blipFill>
          <a:blip r:embed="rId3">
            <a:alphaModFix/>
          </a:blip>
          <a:stretch>
            <a:fillRect/>
          </a:stretch>
        </p:blipFill>
        <p:spPr>
          <a:xfrm>
            <a:off x="1941450" y="1156975"/>
            <a:ext cx="6494940" cy="38209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Markup languages</a:t>
            </a:r>
            <a:endParaRPr dirty="0"/>
          </a:p>
        </p:txBody>
      </p:sp>
      <p:pic>
        <p:nvPicPr>
          <p:cNvPr id="671" name="Shape 671" descr="CvTh2JkUEAAX4rS.jpg"/>
          <p:cNvPicPr preferRelativeResize="0"/>
          <p:nvPr/>
        </p:nvPicPr>
        <p:blipFill>
          <a:blip r:embed="rId3">
            <a:alphaModFix/>
          </a:blip>
          <a:stretch>
            <a:fillRect/>
          </a:stretch>
        </p:blipFill>
        <p:spPr>
          <a:xfrm>
            <a:off x="2493950" y="1170125"/>
            <a:ext cx="3437896" cy="382097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An HTML example</a:t>
            </a:r>
            <a:endParaRPr dirty="0"/>
          </a:p>
        </p:txBody>
      </p:sp>
      <p:pic>
        <p:nvPicPr>
          <p:cNvPr id="677" name="Shape 677" descr="Screen Shot 2017-11-02 at 1.03.34 PM.png"/>
          <p:cNvPicPr preferRelativeResize="0"/>
          <p:nvPr/>
        </p:nvPicPr>
        <p:blipFill>
          <a:blip r:embed="rId3">
            <a:alphaModFix/>
          </a:blip>
          <a:stretch>
            <a:fillRect/>
          </a:stretch>
        </p:blipFill>
        <p:spPr>
          <a:xfrm>
            <a:off x="152400" y="1170125"/>
            <a:ext cx="8839201" cy="19376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681"/>
        <p:cNvGrpSpPr/>
        <p:nvPr/>
      </p:nvGrpSpPr>
      <p:grpSpPr>
        <a:xfrm>
          <a:off x="0" y="0"/>
          <a:ext cx="0" cy="0"/>
          <a:chOff x="0" y="0"/>
          <a:chExt cx="0" cy="0"/>
        </a:xfrm>
      </p:grpSpPr>
      <p:pic>
        <p:nvPicPr>
          <p:cNvPr id="683" name="Shape 683" descr="Screen Shot 2017-11-02 at 1.27.26 PM.png"/>
          <p:cNvPicPr preferRelativeResize="0"/>
          <p:nvPr/>
        </p:nvPicPr>
        <p:blipFill>
          <a:blip r:embed="rId3">
            <a:alphaModFix/>
          </a:blip>
          <a:stretch>
            <a:fillRect/>
          </a:stretch>
        </p:blipFill>
        <p:spPr>
          <a:xfrm>
            <a:off x="152400" y="1170125"/>
            <a:ext cx="6172200" cy="3486150"/>
          </a:xfrm>
          <a:prstGeom prst="rect">
            <a:avLst/>
          </a:prstGeom>
          <a:noFill/>
          <a:ln>
            <a:noFill/>
          </a:ln>
        </p:spPr>
      </p:pic>
      <p:pic>
        <p:nvPicPr>
          <p:cNvPr id="4" name="Shape 677" descr="Screen Shot 2017-11-02 at 1.03.34 PM.png"/>
          <p:cNvPicPr preferRelativeResize="0"/>
          <p:nvPr/>
        </p:nvPicPr>
        <p:blipFill>
          <a:blip r:embed="rId4">
            <a:alphaModFix/>
          </a:blip>
          <a:stretch>
            <a:fillRect/>
          </a:stretch>
        </p:blipFill>
        <p:spPr>
          <a:xfrm>
            <a:off x="4204408" y="155620"/>
            <a:ext cx="4627892" cy="1014505"/>
          </a:xfrm>
          <a:prstGeom prst="rect">
            <a:avLst/>
          </a:prstGeom>
          <a:noFill/>
          <a:ln>
            <a:noFill/>
          </a:ln>
        </p:spPr>
      </p:pic>
      <p:sp>
        <p:nvSpPr>
          <p:cNvPr id="3" name="Title 2">
            <a:extLst>
              <a:ext uri="{FF2B5EF4-FFF2-40B4-BE49-F238E27FC236}">
                <a16:creationId xmlns:a16="http://schemas.microsoft.com/office/drawing/2014/main" id="{1162E741-C867-CB48-B179-2022CAC1497C}"/>
              </a:ext>
            </a:extLst>
          </p:cNvPr>
          <p:cNvSpPr>
            <a:spLocks noGrp="1"/>
          </p:cNvSpPr>
          <p:nvPr>
            <p:ph type="title"/>
          </p:nvPr>
        </p:nvSpPr>
        <p:spPr/>
        <p:txBody>
          <a:bodyPr/>
          <a:lstStyle/>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687"/>
        <p:cNvGrpSpPr/>
        <p:nvPr/>
      </p:nvGrpSpPr>
      <p:grpSpPr>
        <a:xfrm>
          <a:off x="0" y="0"/>
          <a:ext cx="0" cy="0"/>
          <a:chOff x="0" y="0"/>
          <a:chExt cx="0" cy="0"/>
        </a:xfrm>
      </p:grpSpPr>
      <p:sp>
        <p:nvSpPr>
          <p:cNvPr id="688" name="Shape 6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So why not just use HTML?</a:t>
            </a:r>
            <a:endParaRPr dirty="0"/>
          </a:p>
        </p:txBody>
      </p:sp>
      <p:sp>
        <p:nvSpPr>
          <p:cNvPr id="689" name="Shape 68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We’re using Markdown because:</a:t>
            </a:r>
            <a:endParaRPr sz="3000" dirty="0"/>
          </a:p>
          <a:p>
            <a:pPr marL="457200" lvl="0" indent="-419100" rtl="0">
              <a:spcBef>
                <a:spcPts val="1600"/>
              </a:spcBef>
              <a:spcAft>
                <a:spcPts val="0"/>
              </a:spcAft>
              <a:buSzPts val="3000"/>
              <a:buChar char="●"/>
            </a:pPr>
            <a:r>
              <a:rPr lang="en" sz="3000" dirty="0"/>
              <a:t>It is easy to read</a:t>
            </a:r>
            <a:r>
              <a:rPr lang="en-US" sz="3000" dirty="0"/>
              <a:t> and write</a:t>
            </a:r>
            <a:endParaRPr sz="3000" dirty="0"/>
          </a:p>
          <a:p>
            <a:pPr marL="457200" lvl="0" indent="-419100" rtl="0">
              <a:spcBef>
                <a:spcPts val="0"/>
              </a:spcBef>
              <a:spcAft>
                <a:spcPts val="0"/>
              </a:spcAft>
              <a:buSzPts val="3000"/>
              <a:buChar char="●"/>
            </a:pPr>
            <a:r>
              <a:rPr lang="en" sz="3000" dirty="0"/>
              <a:t>If you ever work on a data or tech project, even as a non-tech person, it’s likely what instructions/documentation are written in</a:t>
            </a:r>
            <a:endParaRPr sz="3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Shape 709"/>
        <p:cNvGrpSpPr/>
        <p:nvPr/>
      </p:nvGrpSpPr>
      <p:grpSpPr>
        <a:xfrm>
          <a:off x="0" y="0"/>
          <a:ext cx="0" cy="0"/>
          <a:chOff x="0" y="0"/>
          <a:chExt cx="0" cy="0"/>
        </a:xfrm>
      </p:grpSpPr>
      <p:sp>
        <p:nvSpPr>
          <p:cNvPr id="710" name="Shape 7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11" name="Shape 71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Headers look like this:</a:t>
            </a:r>
            <a:endParaRPr sz="3000" dirty="0"/>
          </a:p>
          <a:p>
            <a:pPr marL="0" lvl="0" indent="0" rtl="0">
              <a:spcBef>
                <a:spcPts val="1600"/>
              </a:spcBef>
              <a:spcAft>
                <a:spcPts val="0"/>
              </a:spcAft>
              <a:buNone/>
            </a:pPr>
            <a:r>
              <a:rPr lang="en" sz="3000" dirty="0"/>
              <a:t># h1 (the biggest)</a:t>
            </a:r>
            <a:endParaRPr sz="3000" dirty="0"/>
          </a:p>
          <a:p>
            <a:pPr marL="0" lvl="0" indent="0" rtl="0">
              <a:spcBef>
                <a:spcPts val="1600"/>
              </a:spcBef>
              <a:spcAft>
                <a:spcPts val="0"/>
              </a:spcAft>
              <a:buNone/>
            </a:pPr>
            <a:r>
              <a:rPr lang="en" sz="3000" dirty="0"/>
              <a:t>## h2 </a:t>
            </a:r>
            <a:endParaRPr sz="3000" dirty="0"/>
          </a:p>
          <a:p>
            <a:pPr marL="0" lvl="0" indent="0" rtl="0">
              <a:spcBef>
                <a:spcPts val="1600"/>
              </a:spcBef>
              <a:spcAft>
                <a:spcPts val="1600"/>
              </a:spcAft>
              <a:buNone/>
            </a:pPr>
            <a:r>
              <a:rPr lang="en" sz="3000" dirty="0"/>
              <a:t>### h3 ...</a:t>
            </a:r>
            <a:endParaRPr sz="3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endParaRPr lang="en-US" dirty="0"/>
          </a:p>
        </p:txBody>
      </p:sp>
      <p:pic>
        <p:nvPicPr>
          <p:cNvPr id="5" name="Picture 4" descr="Screen Shot 2018-06-19 at 4.3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75043"/>
            <a:ext cx="9144000" cy="2714343"/>
          </a:xfrm>
          <a:prstGeom prst="rect">
            <a:avLst/>
          </a:prstGeom>
        </p:spPr>
      </p:pic>
    </p:spTree>
    <p:extLst>
      <p:ext uri="{BB962C8B-B14F-4D97-AF65-F5344CB8AC3E}">
        <p14:creationId xmlns:p14="http://schemas.microsoft.com/office/powerpoint/2010/main" val="1108151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sp>
        <p:nvSpPr>
          <p:cNvPr id="3" name="Text Placeholder 2"/>
          <p:cNvSpPr>
            <a:spLocks noGrp="1"/>
          </p:cNvSpPr>
          <p:nvPr>
            <p:ph type="body" idx="1"/>
          </p:nvPr>
        </p:nvSpPr>
        <p:spPr/>
        <p:txBody>
          <a:bodyPr/>
          <a:lstStyle/>
          <a:p>
            <a:pPr marL="114300" indent="0">
              <a:buNone/>
            </a:pPr>
            <a:r>
              <a:rPr lang="en-US" dirty="0"/>
              <a:t># Digital Frameworks Spring 2019</a:t>
            </a:r>
          </a:p>
          <a:p>
            <a:pPr marL="114300" indent="0">
              <a:buNone/>
            </a:pPr>
            <a:endParaRPr lang="en-US" dirty="0"/>
          </a:p>
          <a:p>
            <a:pPr marL="114300" indent="0">
              <a:buNone/>
            </a:pPr>
            <a:r>
              <a:rPr lang="en-US" dirty="0"/>
              <a:t>## Details</a:t>
            </a:r>
          </a:p>
          <a:p>
            <a:pPr marL="114300" indent="0">
              <a:buNone/>
            </a:pPr>
            <a:endParaRPr lang="en-US" dirty="0"/>
          </a:p>
          <a:p>
            <a:pPr marL="114300" indent="0">
              <a:buNone/>
            </a:pPr>
            <a:r>
              <a:rPr lang="en-US" dirty="0"/>
              <a:t>**Instructor**: Randy Leonard</a:t>
            </a:r>
          </a:p>
          <a:p>
            <a:pPr marL="114300" indent="0">
              <a:buNone/>
            </a:pPr>
            <a:endParaRPr lang="en-US" dirty="0"/>
          </a:p>
          <a:p>
            <a:pPr marL="114300" indent="0">
              <a:buNone/>
            </a:pPr>
            <a:r>
              <a:rPr lang="en-US" dirty="0"/>
              <a:t>**Contact**: </a:t>
            </a:r>
            <a:r>
              <a:rPr lang="en-US" dirty="0" err="1"/>
              <a:t>Randall.Leonard@northwestern.edu</a:t>
            </a:r>
            <a:r>
              <a:rPr lang="en-US" dirty="0"/>
              <a:t> OR on Slack</a:t>
            </a:r>
          </a:p>
        </p:txBody>
      </p:sp>
    </p:spTree>
    <p:extLst>
      <p:ext uri="{BB962C8B-B14F-4D97-AF65-F5344CB8AC3E}">
        <p14:creationId xmlns:p14="http://schemas.microsoft.com/office/powerpoint/2010/main" val="4815399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your README</a:t>
            </a:r>
          </a:p>
        </p:txBody>
      </p:sp>
      <p:pic>
        <p:nvPicPr>
          <p:cNvPr id="3" name="Picture 2">
            <a:extLst>
              <a:ext uri="{FF2B5EF4-FFF2-40B4-BE49-F238E27FC236}">
                <a16:creationId xmlns:a16="http://schemas.microsoft.com/office/drawing/2014/main" id="{4FDA73AB-D24D-DA47-AE2C-9A3EC80CC4F6}"/>
              </a:ext>
            </a:extLst>
          </p:cNvPr>
          <p:cNvPicPr>
            <a:picLocks noChangeAspect="1"/>
          </p:cNvPicPr>
          <p:nvPr/>
        </p:nvPicPr>
        <p:blipFill>
          <a:blip r:embed="rId2"/>
          <a:stretch>
            <a:fillRect/>
          </a:stretch>
        </p:blipFill>
        <p:spPr>
          <a:xfrm>
            <a:off x="0" y="1273268"/>
            <a:ext cx="9144000" cy="2596963"/>
          </a:xfrm>
          <a:prstGeom prst="rect">
            <a:avLst/>
          </a:prstGeom>
        </p:spPr>
      </p:pic>
    </p:spTree>
    <p:extLst>
      <p:ext uri="{BB962C8B-B14F-4D97-AF65-F5344CB8AC3E}">
        <p14:creationId xmlns:p14="http://schemas.microsoft.com/office/powerpoint/2010/main" val="3205997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6F55-6687-2D42-A0B9-52FF19BE6735}"/>
              </a:ext>
            </a:extLst>
          </p:cNvPr>
          <p:cNvSpPr>
            <a:spLocks noGrp="1"/>
          </p:cNvSpPr>
          <p:nvPr>
            <p:ph type="title"/>
          </p:nvPr>
        </p:nvSpPr>
        <p:spPr/>
        <p:txBody>
          <a:bodyPr/>
          <a:lstStyle/>
          <a:p>
            <a:r>
              <a:rPr lang="en-US" dirty="0"/>
              <a:t>So what makes it a data story?</a:t>
            </a:r>
          </a:p>
        </p:txBody>
      </p:sp>
      <p:sp>
        <p:nvSpPr>
          <p:cNvPr id="3" name="Text Placeholder 2">
            <a:extLst>
              <a:ext uri="{FF2B5EF4-FFF2-40B4-BE49-F238E27FC236}">
                <a16:creationId xmlns:a16="http://schemas.microsoft.com/office/drawing/2014/main" id="{E4047FD6-BFAE-614D-B0D9-58CBD8596B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369317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Shape 729"/>
        <p:cNvGrpSpPr/>
        <p:nvPr/>
      </p:nvGrpSpPr>
      <p:grpSpPr>
        <a:xfrm>
          <a:off x="0" y="0"/>
          <a:ext cx="0" cy="0"/>
          <a:chOff x="0" y="0"/>
          <a:chExt cx="0" cy="0"/>
        </a:xfrm>
      </p:grpSpPr>
      <p:sp>
        <p:nvSpPr>
          <p:cNvPr id="730" name="Shape 7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31" name="Shape 731"/>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a:t>
            </a:r>
            <a:endParaRPr sz="3000" i="1" dirty="0"/>
          </a:p>
          <a:p>
            <a:pPr marL="0" lvl="0" indent="0">
              <a:spcBef>
                <a:spcPts val="1600"/>
              </a:spcBef>
              <a:spcAft>
                <a:spcPts val="0"/>
              </a:spcAft>
              <a:buNone/>
            </a:pPr>
            <a:r>
              <a:rPr lang="en" sz="3000" i="1" dirty="0"/>
              <a:t>_this text is ALSO italic_</a:t>
            </a:r>
            <a:endParaRPr sz="3000" i="1" dirty="0"/>
          </a:p>
          <a:p>
            <a:pPr marL="0" lvl="0" indent="0" rtl="0">
              <a:spcBef>
                <a:spcPts val="1600"/>
              </a:spcBef>
              <a:spcAft>
                <a:spcPts val="1600"/>
              </a:spcAft>
              <a:buNone/>
            </a:pPr>
            <a:endParaRPr sz="30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37" name="Shape 73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b="1" dirty="0"/>
              <a:t>**this text is bold**</a:t>
            </a:r>
            <a:endParaRPr sz="3000" b="1" dirty="0"/>
          </a:p>
          <a:p>
            <a:pPr marL="0" lvl="0" indent="0" rtl="0">
              <a:spcBef>
                <a:spcPts val="1600"/>
              </a:spcBef>
              <a:spcAft>
                <a:spcPts val="0"/>
              </a:spcAft>
              <a:buNone/>
            </a:pPr>
            <a:r>
              <a:rPr lang="en" sz="3000" b="1" dirty="0"/>
              <a:t>__this text is also bold__</a:t>
            </a:r>
            <a:endParaRPr sz="3000" b="1" dirty="0"/>
          </a:p>
          <a:p>
            <a:pPr marL="0" lvl="0" indent="0" rtl="0">
              <a:spcBef>
                <a:spcPts val="1600"/>
              </a:spcBef>
              <a:spcAft>
                <a:spcPts val="1600"/>
              </a:spcAft>
              <a:buNone/>
            </a:pPr>
            <a:endParaRPr sz="30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43" name="Shape 743"/>
          <p:cNvSpPr txBox="1">
            <a:spLocks noGrp="1"/>
          </p:cNvSpPr>
          <p:nvPr>
            <p:ph type="body" idx="1"/>
          </p:nvPr>
        </p:nvSpPr>
        <p:spPr>
          <a:xfrm>
            <a:off x="311700" y="1178325"/>
            <a:ext cx="88323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Emphasis</a:t>
            </a:r>
            <a:endParaRPr sz="3000" dirty="0"/>
          </a:p>
          <a:p>
            <a:pPr marL="0" lvl="0" indent="0">
              <a:spcBef>
                <a:spcPts val="1600"/>
              </a:spcBef>
              <a:spcAft>
                <a:spcPts val="0"/>
              </a:spcAft>
              <a:buNone/>
            </a:pPr>
            <a:r>
              <a:rPr lang="en" sz="3000" i="1" dirty="0"/>
              <a:t>*this text is italic </a:t>
            </a:r>
            <a:r>
              <a:rPr lang="en" sz="3000" b="1" i="1" dirty="0"/>
              <a:t>__but this part is also bold__</a:t>
            </a:r>
            <a:r>
              <a:rPr lang="en" sz="3000" i="1" dirty="0"/>
              <a:t>!*</a:t>
            </a:r>
            <a:endParaRPr sz="3000" i="1" dirty="0"/>
          </a:p>
          <a:p>
            <a:pPr marL="0" lvl="0" indent="0" rtl="0">
              <a:spcBef>
                <a:spcPts val="1600"/>
              </a:spcBef>
              <a:spcAft>
                <a:spcPts val="0"/>
              </a:spcAft>
              <a:buNone/>
            </a:pPr>
            <a:r>
              <a:rPr lang="en" sz="3000" b="1" dirty="0"/>
              <a:t>**this text is bold </a:t>
            </a:r>
            <a:r>
              <a:rPr lang="en" sz="3000" b="1" i="1" dirty="0"/>
              <a:t>_but this part is also italic_</a:t>
            </a:r>
            <a:r>
              <a:rPr lang="en" sz="3000" b="1" dirty="0"/>
              <a:t>!**</a:t>
            </a:r>
            <a:endParaRPr sz="3000" b="1" dirty="0"/>
          </a:p>
          <a:p>
            <a:pPr marL="0" lvl="0" indent="0" rtl="0">
              <a:spcBef>
                <a:spcPts val="1600"/>
              </a:spcBef>
              <a:spcAft>
                <a:spcPts val="1600"/>
              </a:spcAft>
              <a:buNone/>
            </a:pPr>
            <a:endParaRPr sz="3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Shape 753"/>
        <p:cNvGrpSpPr/>
        <p:nvPr/>
      </p:nvGrpSpPr>
      <p:grpSpPr>
        <a:xfrm>
          <a:off x="0" y="0"/>
          <a:ext cx="0" cy="0"/>
          <a:chOff x="0" y="0"/>
          <a:chExt cx="0" cy="0"/>
        </a:xfrm>
      </p:grpSpPr>
      <p:sp>
        <p:nvSpPr>
          <p:cNvPr id="754" name="Shape 7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55" name="Shape 75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Lists (ordered)</a:t>
            </a:r>
            <a:endParaRPr sz="3000" dirty="0"/>
          </a:p>
        </p:txBody>
      </p:sp>
      <p:pic>
        <p:nvPicPr>
          <p:cNvPr id="756" name="Shape 756"/>
          <p:cNvPicPr preferRelativeResize="0"/>
          <p:nvPr/>
        </p:nvPicPr>
        <p:blipFill>
          <a:blip r:embed="rId3">
            <a:alphaModFix/>
          </a:blip>
          <a:stretch>
            <a:fillRect/>
          </a:stretch>
        </p:blipFill>
        <p:spPr>
          <a:xfrm>
            <a:off x="1085850" y="2143125"/>
            <a:ext cx="5086350" cy="2400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62" name="Shape 762"/>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Lists (ordered)</a:t>
            </a:r>
            <a:endParaRPr sz="3000" dirty="0"/>
          </a:p>
        </p:txBody>
      </p:sp>
      <p:pic>
        <p:nvPicPr>
          <p:cNvPr id="763" name="Shape 763"/>
          <p:cNvPicPr preferRelativeResize="0"/>
          <p:nvPr/>
        </p:nvPicPr>
        <p:blipFill>
          <a:blip r:embed="rId3">
            <a:alphaModFix/>
          </a:blip>
          <a:stretch>
            <a:fillRect/>
          </a:stretch>
        </p:blipFill>
        <p:spPr>
          <a:xfrm>
            <a:off x="311700" y="2176450"/>
            <a:ext cx="6076950" cy="21907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Shape 767"/>
        <p:cNvGrpSpPr/>
        <p:nvPr/>
      </p:nvGrpSpPr>
      <p:grpSpPr>
        <a:xfrm>
          <a:off x="0" y="0"/>
          <a:ext cx="0" cy="0"/>
          <a:chOff x="0" y="0"/>
          <a:chExt cx="0" cy="0"/>
        </a:xfrm>
      </p:grpSpPr>
      <p:sp>
        <p:nvSpPr>
          <p:cNvPr id="768" name="Shape 7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69" name="Shape 769"/>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Lists (unordered)</a:t>
            </a:r>
            <a:endParaRPr sz="3000" dirty="0"/>
          </a:p>
        </p:txBody>
      </p:sp>
      <p:pic>
        <p:nvPicPr>
          <p:cNvPr id="770" name="Shape 770"/>
          <p:cNvPicPr preferRelativeResize="0"/>
          <p:nvPr/>
        </p:nvPicPr>
        <p:blipFill>
          <a:blip r:embed="rId3">
            <a:alphaModFix/>
          </a:blip>
          <a:stretch>
            <a:fillRect/>
          </a:stretch>
        </p:blipFill>
        <p:spPr>
          <a:xfrm>
            <a:off x="509575" y="2138375"/>
            <a:ext cx="3295650" cy="1924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Shape 774"/>
        <p:cNvGrpSpPr/>
        <p:nvPr/>
      </p:nvGrpSpPr>
      <p:grpSpPr>
        <a:xfrm>
          <a:off x="0" y="0"/>
          <a:ext cx="0" cy="0"/>
          <a:chOff x="0" y="0"/>
          <a:chExt cx="0" cy="0"/>
        </a:xfrm>
      </p:grpSpPr>
      <p:sp>
        <p:nvSpPr>
          <p:cNvPr id="775" name="Shape 7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76" name="Shape 776"/>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Lists (you can combine ordered and unordered)</a:t>
            </a:r>
            <a:endParaRPr sz="3000" dirty="0"/>
          </a:p>
        </p:txBody>
      </p:sp>
      <p:pic>
        <p:nvPicPr>
          <p:cNvPr id="777" name="Shape 777"/>
          <p:cNvPicPr preferRelativeResize="0"/>
          <p:nvPr/>
        </p:nvPicPr>
        <p:blipFill>
          <a:blip r:embed="rId3">
            <a:alphaModFix/>
          </a:blip>
          <a:stretch>
            <a:fillRect/>
          </a:stretch>
        </p:blipFill>
        <p:spPr>
          <a:xfrm>
            <a:off x="311700" y="2676525"/>
            <a:ext cx="3924300" cy="1847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83" name="Shape 78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000" dirty="0"/>
              <a:t>Tables</a:t>
            </a:r>
            <a:endParaRPr sz="3000" dirty="0"/>
          </a:p>
        </p:txBody>
      </p:sp>
      <p:pic>
        <p:nvPicPr>
          <p:cNvPr id="784" name="Shape 784"/>
          <p:cNvPicPr preferRelativeResize="0"/>
          <p:nvPr/>
        </p:nvPicPr>
        <p:blipFill>
          <a:blip r:embed="rId3">
            <a:alphaModFix/>
          </a:blip>
          <a:stretch>
            <a:fillRect/>
          </a:stretch>
        </p:blipFill>
        <p:spPr>
          <a:xfrm>
            <a:off x="514350" y="2486025"/>
            <a:ext cx="7772400" cy="1543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Shape 7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2" name="Text Placeholder 1"/>
          <p:cNvSpPr>
            <a:spLocks noGrp="1"/>
          </p:cNvSpPr>
          <p:nvPr>
            <p:ph type="body" idx="1"/>
          </p:nvPr>
        </p:nvSpPr>
        <p:spPr/>
        <p:txBody>
          <a:bodyPr/>
          <a:lstStyle/>
          <a:p>
            <a:endParaRPr lang="en-US" dirty="0"/>
          </a:p>
        </p:txBody>
      </p:sp>
      <p:pic>
        <p:nvPicPr>
          <p:cNvPr id="3" name="Picture 2" descr="Screen Shot 2018-06-19 at 4.41.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99" y="1152474"/>
            <a:ext cx="8108867" cy="2913105"/>
          </a:xfrm>
          <a:prstGeom prst="rect">
            <a:avLst/>
          </a:prstGeom>
        </p:spPr>
      </p:pic>
    </p:spTree>
    <p:extLst>
      <p:ext uri="{BB962C8B-B14F-4D97-AF65-F5344CB8AC3E}">
        <p14:creationId xmlns:p14="http://schemas.microsoft.com/office/powerpoint/2010/main" val="2164967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Shape 788"/>
        <p:cNvGrpSpPr/>
        <p:nvPr/>
      </p:nvGrpSpPr>
      <p:grpSpPr>
        <a:xfrm>
          <a:off x="0" y="0"/>
          <a:ext cx="0" cy="0"/>
          <a:chOff x="0" y="0"/>
          <a:chExt cx="0" cy="0"/>
        </a:xfrm>
      </p:grpSpPr>
      <p:sp>
        <p:nvSpPr>
          <p:cNvPr id="789" name="Shape 7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Fundamentals of Markdown</a:t>
            </a:r>
            <a:endParaRPr dirty="0"/>
          </a:p>
        </p:txBody>
      </p:sp>
      <p:sp>
        <p:nvSpPr>
          <p:cNvPr id="790" name="Shape 790"/>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Links</a:t>
            </a:r>
            <a:endParaRPr sz="3000" dirty="0"/>
          </a:p>
          <a:p>
            <a:pPr marL="0" lvl="0" indent="0">
              <a:spcBef>
                <a:spcPts val="1600"/>
              </a:spcBef>
              <a:spcAft>
                <a:spcPts val="0"/>
              </a:spcAft>
              <a:buNone/>
            </a:pPr>
            <a:r>
              <a:rPr lang="en" sz="3000" dirty="0"/>
              <a:t>[text](</a:t>
            </a:r>
            <a:r>
              <a:rPr lang="en-US" sz="3000" dirty="0"/>
              <a:t>URL</a:t>
            </a:r>
            <a:r>
              <a:rPr lang="en" sz="3000" dirty="0"/>
              <a:t>)</a:t>
            </a:r>
            <a:endParaRPr sz="3000" dirty="0"/>
          </a:p>
          <a:p>
            <a:pPr marL="0" lvl="0" indent="0">
              <a:spcBef>
                <a:spcPts val="1600"/>
              </a:spcBef>
              <a:spcAft>
                <a:spcPts val="0"/>
              </a:spcAft>
              <a:buNone/>
            </a:pPr>
            <a:r>
              <a:rPr lang="en" sz="3000" dirty="0"/>
              <a:t>For example:</a:t>
            </a:r>
            <a:endParaRPr sz="3000" dirty="0"/>
          </a:p>
          <a:p>
            <a:pPr marL="0" lvl="0" indent="0" rtl="0">
              <a:spcBef>
                <a:spcPts val="1600"/>
              </a:spcBef>
              <a:spcAft>
                <a:spcPts val="1600"/>
              </a:spcAft>
              <a:buNone/>
            </a:pPr>
            <a:endParaRPr sz="3000" dirty="0"/>
          </a:p>
        </p:txBody>
      </p:sp>
      <p:pic>
        <p:nvPicPr>
          <p:cNvPr id="2" name="Picture 1" descr="Screen Shot 2018-06-15 at 3.1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56909"/>
            <a:ext cx="9144000" cy="484533"/>
          </a:xfrm>
          <a:prstGeom prst="rect">
            <a:avLst/>
          </a:prstGeom>
        </p:spPr>
      </p:pic>
      <p:pic>
        <p:nvPicPr>
          <p:cNvPr id="3" name="Picture 2" descr="Screen Shot 2018-06-15 at 3.17.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30" y="4166136"/>
            <a:ext cx="8696030" cy="12558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 name="Picture 1" descr="Screen Shot 2018-06-19 at 3.54.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31" y="0"/>
            <a:ext cx="6738141" cy="51435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797" name="Shape 797"/>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dirty="0"/>
              <a:t>You’ll be submitting your in-class assignment</a:t>
            </a:r>
            <a:r>
              <a:rPr lang="en-US" sz="3000" dirty="0"/>
              <a:t>s</a:t>
            </a:r>
            <a:r>
              <a:rPr lang="en" sz="3000" dirty="0"/>
              <a:t> as a markdown file on </a:t>
            </a:r>
            <a:r>
              <a:rPr lang="en-US" sz="3000" dirty="0"/>
              <a:t>GitHub</a:t>
            </a:r>
            <a:r>
              <a:rPr lang="en" sz="3000" dirty="0"/>
              <a:t> with the title assignment1.md (or assignment2.md, </a:t>
            </a:r>
            <a:r>
              <a:rPr lang="en-US" sz="3000" dirty="0"/>
              <a:t>etc.</a:t>
            </a:r>
            <a:r>
              <a:rPr lang="en" sz="3000" dirty="0"/>
              <a:t>).</a:t>
            </a:r>
            <a:endParaRPr sz="30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803" name="Shape 803"/>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buNone/>
            </a:pPr>
            <a:r>
              <a:rPr lang="en" sz="3000" dirty="0"/>
              <a:t>For this week, you’ll come up with two final project ideas, and complete our first data reporting critiques on a published data story related to each topic.</a:t>
            </a:r>
            <a:endParaRPr sz="30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3754874"/>
          </a:xfrm>
          <a:prstGeom prst="rect">
            <a:avLst/>
          </a:prstGeom>
          <a:noFill/>
        </p:spPr>
        <p:txBody>
          <a:bodyPr wrap="square" rtlCol="0">
            <a:spAutoFit/>
          </a:bodyPr>
          <a:lstStyle/>
          <a:p>
            <a:r>
              <a:rPr lang="en-US" b="1" dirty="0"/>
              <a:t>Objective: Clarity and accuracy</a:t>
            </a:r>
          </a:p>
          <a:p>
            <a:endParaRPr lang="en-US" dirty="0"/>
          </a:p>
          <a:p>
            <a:r>
              <a:rPr lang="en-US" dirty="0"/>
              <a:t>Were you able to immediately identify the central insight the reporter was trying to communicate? Answer on a 1-5 scale, with 5 being excellent and 1 being below expectations. </a:t>
            </a:r>
          </a:p>
          <a:p>
            <a:pPr marL="285750" indent="-285750">
              <a:buFont typeface="Arial"/>
              <a:buChar char="•"/>
            </a:pPr>
            <a:r>
              <a:rPr lang="en-US" dirty="0"/>
              <a:t>What was it?</a:t>
            </a:r>
          </a:p>
          <a:p>
            <a:pPr marL="285750" indent="-285750">
              <a:buFont typeface="Arial"/>
              <a:buChar char="•"/>
            </a:pPr>
            <a:r>
              <a:rPr lang="en-US" dirty="0"/>
              <a:t>Was it in the headline?</a:t>
            </a:r>
          </a:p>
          <a:p>
            <a:r>
              <a:rPr lang="en-US" dirty="0"/>
              <a:t>Were you able to quickly understand how you would navigate the data? Again, use a 5- point scale with 5 = excellent</a:t>
            </a:r>
          </a:p>
          <a:p>
            <a:pPr marL="285750" indent="-285750">
              <a:buFont typeface="Arial"/>
              <a:buChar char="•"/>
            </a:pPr>
            <a:r>
              <a:rPr lang="en-US" dirty="0"/>
              <a:t>Was that the most efficient way to navigate? </a:t>
            </a:r>
          </a:p>
          <a:p>
            <a:pPr marL="285750" indent="-285750">
              <a:buFont typeface="Arial"/>
              <a:buChar char="•"/>
            </a:pPr>
            <a:r>
              <a:rPr lang="en-US" dirty="0"/>
              <a:t>Can you suggest ways to improve navigation?</a:t>
            </a:r>
          </a:p>
          <a:p>
            <a:r>
              <a:rPr lang="en-US" dirty="0"/>
              <a:t>Using your own knowledge and critical thinking abilities, do you think the data was accurate? 1-5, with 5 most accurate</a:t>
            </a:r>
          </a:p>
          <a:p>
            <a:pPr marL="285750" indent="-285750">
              <a:buFont typeface="Arial"/>
              <a:buChar char="•"/>
            </a:pPr>
            <a:r>
              <a:rPr lang="en-US" dirty="0"/>
              <a:t>List any areas where you question the accuracy of the data.</a:t>
            </a:r>
          </a:p>
          <a:p>
            <a:pPr marL="285750" indent="-285750">
              <a:buFont typeface="Arial"/>
              <a:buChar char="•"/>
            </a:pPr>
            <a:r>
              <a:rPr lang="en-US" dirty="0"/>
              <a:t>List sources you would suggest the reporter check with. </a:t>
            </a:r>
          </a:p>
          <a:p>
            <a:pPr marL="285750" indent="-285750">
              <a:buFont typeface="Arial"/>
              <a:buChar char="•"/>
            </a:pPr>
            <a:r>
              <a:rPr lang="en-US" dirty="0"/>
              <a:t>Did they provide a source?</a:t>
            </a:r>
          </a:p>
          <a:p>
            <a:pPr marL="285750" indent="-285750">
              <a:buFont typeface="Arial"/>
              <a:buChar char="•"/>
            </a:pPr>
            <a:r>
              <a:rPr lang="en-US" dirty="0"/>
              <a:t>Did they explain everything that needed explaining?</a:t>
            </a:r>
          </a:p>
          <a:p>
            <a:endParaRPr lang="en-US" dirty="0"/>
          </a:p>
        </p:txBody>
      </p:sp>
    </p:spTree>
    <p:extLst>
      <p:ext uri="{BB962C8B-B14F-4D97-AF65-F5344CB8AC3E}">
        <p14:creationId xmlns:p14="http://schemas.microsoft.com/office/powerpoint/2010/main" val="41070638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031325"/>
          </a:xfrm>
          <a:prstGeom prst="rect">
            <a:avLst/>
          </a:prstGeom>
          <a:noFill/>
        </p:spPr>
        <p:txBody>
          <a:bodyPr wrap="square" rtlCol="0">
            <a:spAutoFit/>
          </a:bodyPr>
          <a:lstStyle/>
          <a:p>
            <a:r>
              <a:rPr lang="en-US" b="1" dirty="0"/>
              <a:t>Objective: Quality</a:t>
            </a:r>
          </a:p>
          <a:p>
            <a:endParaRPr lang="en-US" dirty="0"/>
          </a:p>
          <a:p>
            <a:r>
              <a:rPr lang="en-US" dirty="0"/>
              <a:t>Regardless of the form that the graphic/story takes, was it executed at a high degree of quality? (Rank 1-5, with five excellent.)</a:t>
            </a:r>
          </a:p>
          <a:p>
            <a:pPr marL="285750" indent="-285750">
              <a:buFont typeface="Arial"/>
              <a:buChar char="•"/>
            </a:pPr>
            <a:r>
              <a:rPr lang="en-US" dirty="0"/>
              <a:t>Explain what they did well and areas where improvements could be made. </a:t>
            </a:r>
          </a:p>
          <a:p>
            <a:r>
              <a:rPr lang="en-US" dirty="0"/>
              <a:t>Consider some tasks a data story must do well: (present, compare, organize, correlate)</a:t>
            </a:r>
          </a:p>
          <a:p>
            <a:pPr marL="285750" indent="-285750">
              <a:buFont typeface="Arial"/>
              <a:buChar char="•"/>
            </a:pPr>
            <a:r>
              <a:rPr lang="en-US" dirty="0"/>
              <a:t>Did this graphic accomplish all tasks?</a:t>
            </a:r>
          </a:p>
          <a:p>
            <a:pPr marL="285750" indent="-285750">
              <a:buFont typeface="Arial"/>
              <a:buChar char="•"/>
            </a:pPr>
            <a:r>
              <a:rPr lang="en-US" dirty="0"/>
              <a:t>If not, which ones did it not accomplish</a:t>
            </a:r>
          </a:p>
          <a:p>
            <a:endParaRPr lang="en-US" dirty="0"/>
          </a:p>
        </p:txBody>
      </p:sp>
    </p:spTree>
    <p:extLst>
      <p:ext uri="{BB962C8B-B14F-4D97-AF65-F5344CB8AC3E}">
        <p14:creationId xmlns:p14="http://schemas.microsoft.com/office/powerpoint/2010/main" val="16256321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2893100"/>
          </a:xfrm>
          <a:prstGeom prst="rect">
            <a:avLst/>
          </a:prstGeom>
          <a:noFill/>
        </p:spPr>
        <p:txBody>
          <a:bodyPr wrap="square" rtlCol="0">
            <a:spAutoFit/>
          </a:bodyPr>
          <a:lstStyle/>
          <a:p>
            <a:r>
              <a:rPr lang="en-US" b="1" dirty="0"/>
              <a:t>Objective: Type and color (if piece includes graphics)</a:t>
            </a:r>
          </a:p>
          <a:p>
            <a:endParaRPr lang="en-US" b="1" dirty="0"/>
          </a:p>
          <a:p>
            <a:pPr marL="285750" indent="-285750">
              <a:buFont typeface="Arial"/>
              <a:buChar char="•"/>
            </a:pPr>
            <a:r>
              <a:rPr lang="en-US" dirty="0"/>
              <a:t>Consider the color and type use; did this person use type (as in typography, fonts) and color to their best purpose?</a:t>
            </a:r>
          </a:p>
          <a:p>
            <a:pPr marL="285750" indent="-285750">
              <a:buFont typeface="Arial"/>
              <a:buChar char="•"/>
            </a:pPr>
            <a:r>
              <a:rPr lang="en-US" dirty="0"/>
              <a:t>For example, did it: </a:t>
            </a:r>
          </a:p>
          <a:p>
            <a:r>
              <a:rPr lang="en-US" dirty="0"/>
              <a:t>	Look like it all belonged together?</a:t>
            </a:r>
          </a:p>
          <a:p>
            <a:r>
              <a:rPr lang="en-US" dirty="0"/>
              <a:t>	Draw your eye first to the most important pieces of information?</a:t>
            </a:r>
          </a:p>
          <a:p>
            <a:r>
              <a:rPr lang="en-US" dirty="0"/>
              <a:t>	Make sense? For example, if it discussed heat, did it use the color red to communicate the degree of heat rather than, say, blue?</a:t>
            </a:r>
          </a:p>
          <a:p>
            <a:pPr marL="285750" indent="-285750">
              <a:buFont typeface="Arial"/>
              <a:buChar char="•"/>
            </a:pPr>
            <a:r>
              <a:rPr lang="en-US" dirty="0"/>
              <a:t>Type (1-5)</a:t>
            </a:r>
          </a:p>
          <a:p>
            <a:pPr lvl="8"/>
            <a:r>
              <a:rPr lang="en-US" dirty="0"/>
              <a:t>	Explain</a:t>
            </a:r>
          </a:p>
          <a:p>
            <a:pPr marL="285750" indent="-285750">
              <a:buFont typeface="Arial"/>
              <a:buChar char="•"/>
            </a:pPr>
            <a:r>
              <a:rPr lang="en-US" dirty="0"/>
              <a:t>Color (1-5)</a:t>
            </a:r>
          </a:p>
          <a:p>
            <a:r>
              <a:rPr lang="en-US" dirty="0"/>
              <a:t>	Explain</a:t>
            </a:r>
          </a:p>
        </p:txBody>
      </p:sp>
    </p:spTree>
    <p:extLst>
      <p:ext uri="{BB962C8B-B14F-4D97-AF65-F5344CB8AC3E}">
        <p14:creationId xmlns:p14="http://schemas.microsoft.com/office/powerpoint/2010/main" val="13447632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Shape 801"/>
        <p:cNvGrpSpPr/>
        <p:nvPr/>
      </p:nvGrpSpPr>
      <p:grpSpPr>
        <a:xfrm>
          <a:off x="0" y="0"/>
          <a:ext cx="0" cy="0"/>
          <a:chOff x="0" y="0"/>
          <a:chExt cx="0" cy="0"/>
        </a:xfrm>
      </p:grpSpPr>
      <p:sp>
        <p:nvSpPr>
          <p:cNvPr id="802" name="Shape 802"/>
          <p:cNvSpPr txBox="1">
            <a:spLocks noGrp="1"/>
          </p:cNvSpPr>
          <p:nvPr>
            <p:ph type="title"/>
          </p:nvPr>
        </p:nvSpPr>
        <p:spPr>
          <a:xfrm>
            <a:off x="311700" y="454869"/>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Markdown and homework</a:t>
            </a:r>
            <a:endParaRPr dirty="0"/>
          </a:p>
        </p:txBody>
      </p:sp>
      <p:sp>
        <p:nvSpPr>
          <p:cNvPr id="3" name="TextBox 2"/>
          <p:cNvSpPr txBox="1"/>
          <p:nvPr/>
        </p:nvSpPr>
        <p:spPr>
          <a:xfrm>
            <a:off x="502120" y="1220658"/>
            <a:ext cx="8330180" cy="1600438"/>
          </a:xfrm>
          <a:prstGeom prst="rect">
            <a:avLst/>
          </a:prstGeom>
          <a:noFill/>
        </p:spPr>
        <p:txBody>
          <a:bodyPr wrap="square" rtlCol="0">
            <a:spAutoFit/>
          </a:bodyPr>
          <a:lstStyle/>
          <a:p>
            <a:r>
              <a:rPr lang="en-US" b="1" dirty="0"/>
              <a:t>Objective: Creativity</a:t>
            </a:r>
          </a:p>
          <a:p>
            <a:endParaRPr lang="en-US" dirty="0"/>
          </a:p>
          <a:p>
            <a:pPr marL="285750" indent="-285750">
              <a:buFont typeface="Arial"/>
              <a:buChar char="•"/>
            </a:pPr>
            <a:r>
              <a:rPr lang="en-US" dirty="0"/>
              <a:t>Did the piece use some creative elements to good effect? As in, to emphasize those areas that could draw someone in, or to add detail where needed, but not just random visual or story junk that distracts you?</a:t>
            </a:r>
          </a:p>
          <a:p>
            <a:pPr marL="285750" indent="-285750">
              <a:buFont typeface="Arial"/>
              <a:buChar char="•"/>
            </a:pPr>
            <a:r>
              <a:rPr lang="en-US" dirty="0"/>
              <a:t>How?</a:t>
            </a:r>
          </a:p>
          <a:p>
            <a:pPr marL="285750" indent="-285750">
              <a:buFont typeface="Arial"/>
              <a:buChar char="•"/>
            </a:pPr>
            <a:r>
              <a:rPr lang="en-US" dirty="0"/>
              <a:t>Rate effectiveness on scale of 1-5. </a:t>
            </a:r>
          </a:p>
        </p:txBody>
      </p:sp>
    </p:spTree>
    <p:extLst>
      <p:ext uri="{BB962C8B-B14F-4D97-AF65-F5344CB8AC3E}">
        <p14:creationId xmlns:p14="http://schemas.microsoft.com/office/powerpoint/2010/main" val="2490607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Shape 813"/>
        <p:cNvGrpSpPr/>
        <p:nvPr/>
      </p:nvGrpSpPr>
      <p:grpSpPr>
        <a:xfrm>
          <a:off x="0" y="0"/>
          <a:ext cx="0" cy="0"/>
          <a:chOff x="0" y="0"/>
          <a:chExt cx="0" cy="0"/>
        </a:xfrm>
      </p:grpSpPr>
      <p:sp>
        <p:nvSpPr>
          <p:cNvPr id="814" name="Shape 8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First steps:</a:t>
            </a:r>
            <a:endParaRPr dirty="0"/>
          </a:p>
        </p:txBody>
      </p:sp>
      <p:sp>
        <p:nvSpPr>
          <p:cNvPr id="815" name="Shape 815"/>
          <p:cNvSpPr txBox="1">
            <a:spLocks noGrp="1"/>
          </p:cNvSpPr>
          <p:nvPr>
            <p:ph type="body" idx="1"/>
          </p:nvPr>
        </p:nvSpPr>
        <p:spPr>
          <a:xfrm>
            <a:off x="311700" y="1178325"/>
            <a:ext cx="8520600" cy="3465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000" dirty="0"/>
              <a:t>Create and commit a file</a:t>
            </a:r>
            <a:endParaRPr sz="3000" dirty="0"/>
          </a:p>
          <a:p>
            <a:pPr marL="0" lvl="0" indent="0">
              <a:spcBef>
                <a:spcPts val="1600"/>
              </a:spcBef>
              <a:spcAft>
                <a:spcPts val="0"/>
              </a:spcAft>
              <a:buNone/>
            </a:pPr>
            <a:endParaRPr sz="3000" dirty="0"/>
          </a:p>
          <a:p>
            <a:pPr marL="0" lvl="0" indent="0" rtl="0">
              <a:spcBef>
                <a:spcPts val="1600"/>
              </a:spcBef>
              <a:spcAft>
                <a:spcPts val="1600"/>
              </a:spcAft>
              <a:buNone/>
            </a:pPr>
            <a:endParaRPr sz="300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Shape 819"/>
        <p:cNvGrpSpPr/>
        <p:nvPr/>
      </p:nvGrpSpPr>
      <p:grpSpPr>
        <a:xfrm>
          <a:off x="0" y="0"/>
          <a:ext cx="0" cy="0"/>
          <a:chOff x="0" y="0"/>
          <a:chExt cx="0" cy="0"/>
        </a:xfrm>
      </p:grpSpPr>
      <p:sp>
        <p:nvSpPr>
          <p:cNvPr id="820" name="Shape 8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First steps:</a:t>
            </a:r>
            <a:endParaRPr dirty="0"/>
          </a:p>
        </p:txBody>
      </p:sp>
      <p:pic>
        <p:nvPicPr>
          <p:cNvPr id="821" name="Shape 821"/>
          <p:cNvPicPr preferRelativeResize="0"/>
          <p:nvPr/>
        </p:nvPicPr>
        <p:blipFill>
          <a:blip r:embed="rId3">
            <a:alphaModFix/>
          </a:blip>
          <a:stretch>
            <a:fillRect/>
          </a:stretch>
        </p:blipFill>
        <p:spPr>
          <a:xfrm>
            <a:off x="152400" y="1170125"/>
            <a:ext cx="8839200" cy="1727323"/>
          </a:xfrm>
          <a:prstGeom prst="rect">
            <a:avLst/>
          </a:prstGeom>
          <a:noFill/>
          <a:ln>
            <a:noFill/>
          </a:ln>
        </p:spPr>
      </p:pic>
      <p:cxnSp>
        <p:nvCxnSpPr>
          <p:cNvPr id="822" name="Shape 822"/>
          <p:cNvCxnSpPr/>
          <p:nvPr/>
        </p:nvCxnSpPr>
        <p:spPr>
          <a:xfrm>
            <a:off x="5329250" y="1000125"/>
            <a:ext cx="828600" cy="9144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Shape 826"/>
        <p:cNvGrpSpPr/>
        <p:nvPr/>
      </p:nvGrpSpPr>
      <p:grpSpPr>
        <a:xfrm>
          <a:off x="0" y="0"/>
          <a:ext cx="0" cy="0"/>
          <a:chOff x="0" y="0"/>
          <a:chExt cx="0" cy="0"/>
        </a:xfrm>
      </p:grpSpPr>
      <p:sp>
        <p:nvSpPr>
          <p:cNvPr id="827" name="Shape 8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First steps:</a:t>
            </a:r>
            <a:endParaRPr dirty="0"/>
          </a:p>
        </p:txBody>
      </p:sp>
      <p:pic>
        <p:nvPicPr>
          <p:cNvPr id="828" name="Shape 828"/>
          <p:cNvPicPr preferRelativeResize="0"/>
          <p:nvPr/>
        </p:nvPicPr>
        <p:blipFill>
          <a:blip r:embed="rId3">
            <a:alphaModFix/>
          </a:blip>
          <a:stretch>
            <a:fillRect/>
          </a:stretch>
        </p:blipFill>
        <p:spPr>
          <a:xfrm>
            <a:off x="71450" y="1353245"/>
            <a:ext cx="9143999" cy="3790259"/>
          </a:xfrm>
          <a:prstGeom prst="rect">
            <a:avLst/>
          </a:prstGeom>
          <a:noFill/>
          <a:ln>
            <a:noFill/>
          </a:ln>
        </p:spPr>
      </p:pic>
      <p:sp>
        <p:nvSpPr>
          <p:cNvPr id="829" name="Shape 829"/>
          <p:cNvSpPr/>
          <p:nvPr/>
        </p:nvSpPr>
        <p:spPr>
          <a:xfrm>
            <a:off x="4214825" y="1400175"/>
            <a:ext cx="3071700" cy="10287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Shape 833"/>
        <p:cNvGrpSpPr/>
        <p:nvPr/>
      </p:nvGrpSpPr>
      <p:grpSpPr>
        <a:xfrm>
          <a:off x="0" y="0"/>
          <a:ext cx="0" cy="0"/>
          <a:chOff x="0" y="0"/>
          <a:chExt cx="0" cy="0"/>
        </a:xfrm>
      </p:grpSpPr>
      <p:sp>
        <p:nvSpPr>
          <p:cNvPr id="834" name="Shape 8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First steps:</a:t>
            </a:r>
            <a:endParaRPr dirty="0"/>
          </a:p>
        </p:txBody>
      </p:sp>
      <p:pic>
        <p:nvPicPr>
          <p:cNvPr id="835" name="Shape 835"/>
          <p:cNvPicPr preferRelativeResize="0"/>
          <p:nvPr/>
        </p:nvPicPr>
        <p:blipFill>
          <a:blip r:embed="rId3">
            <a:alphaModFix/>
          </a:blip>
          <a:stretch>
            <a:fillRect/>
          </a:stretch>
        </p:blipFill>
        <p:spPr>
          <a:xfrm>
            <a:off x="152400" y="1170125"/>
            <a:ext cx="8839201" cy="3052714"/>
          </a:xfrm>
          <a:prstGeom prst="rect">
            <a:avLst/>
          </a:prstGeom>
          <a:noFill/>
          <a:ln>
            <a:noFill/>
          </a:ln>
        </p:spPr>
      </p:pic>
      <p:cxnSp>
        <p:nvCxnSpPr>
          <p:cNvPr id="836" name="Shape 836"/>
          <p:cNvCxnSpPr/>
          <p:nvPr/>
        </p:nvCxnSpPr>
        <p:spPr>
          <a:xfrm rot="10800000" flipH="1">
            <a:off x="943000" y="3200350"/>
            <a:ext cx="914400" cy="428700"/>
          </a:xfrm>
          <a:prstGeom prst="straightConnector1">
            <a:avLst/>
          </a:prstGeom>
          <a:noFill/>
          <a:ln w="76200" cap="flat" cmpd="sng">
            <a:solidFill>
              <a:srgbClr val="FF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35984</TotalTime>
  <Words>3815</Words>
  <Application>Microsoft Macintosh PowerPoint</Application>
  <PresentationFormat>On-screen Show (16:9)</PresentationFormat>
  <Paragraphs>328</Paragraphs>
  <Slides>100</Slides>
  <Notes>93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100</vt:i4>
      </vt:variant>
    </vt:vector>
  </HeadingPairs>
  <TitlesOfParts>
    <vt:vector size="105" baseType="lpstr">
      <vt:lpstr>Arial</vt:lpstr>
      <vt:lpstr>Alfa Slab One</vt:lpstr>
      <vt:lpstr>Proxima Nova</vt:lpstr>
      <vt:lpstr>Simple Light</vt:lpstr>
      <vt:lpstr>Gameday</vt:lpstr>
      <vt:lpstr>Digital Frameworks</vt:lpstr>
      <vt:lpstr>Intros</vt:lpstr>
      <vt:lpstr>Here we are</vt:lpstr>
      <vt:lpstr>Digital Frameworks?</vt:lpstr>
      <vt:lpstr>How data journalism is different</vt:lpstr>
      <vt:lpstr>How data journalism is different</vt:lpstr>
      <vt:lpstr>PowerPoint Presentation</vt:lpstr>
      <vt:lpstr>So what makes it a data story?</vt:lpstr>
      <vt:lpstr>PowerPoint Presentation</vt:lpstr>
      <vt:lpstr>PowerPoint Presentation</vt:lpstr>
      <vt:lpstr>PowerPoint Presentation</vt:lpstr>
      <vt:lpstr>PowerPoint Presentation</vt:lpstr>
      <vt:lpstr>Sometimes the ‘data’ isn’t numbers in a spread sheet</vt:lpstr>
      <vt:lpstr>... And sometimes non-data stories are actually data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will classes be like?</vt:lpstr>
      <vt:lpstr>What will classes be like?</vt:lpstr>
      <vt:lpstr>What will classes be like?</vt:lpstr>
      <vt:lpstr>What will classes be like?</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What are we covering?</vt:lpstr>
      <vt:lpstr>Final Project</vt:lpstr>
      <vt:lpstr>Policies</vt:lpstr>
      <vt:lpstr>Policies</vt:lpstr>
      <vt:lpstr>Policies</vt:lpstr>
      <vt:lpstr>Policies</vt:lpstr>
      <vt:lpstr>Policies</vt:lpstr>
      <vt:lpstr>Policies</vt:lpstr>
      <vt:lpstr>Policies</vt:lpstr>
      <vt:lpstr>GitHub</vt:lpstr>
      <vt:lpstr>GitHub: What is it</vt:lpstr>
      <vt:lpstr>GitHub: Collaborative</vt:lpstr>
      <vt:lpstr>GitHub: Distributed</vt:lpstr>
      <vt:lpstr>GitHub: Version Control</vt:lpstr>
      <vt:lpstr>GitHub: bonus</vt:lpstr>
      <vt:lpstr>GitHub: Why are we doing it?</vt:lpstr>
      <vt:lpstr>Git/GitHub: General idea</vt:lpstr>
      <vt:lpstr>GitHub: Make an account!</vt:lpstr>
      <vt:lpstr>GitHub: Create a new repository</vt:lpstr>
      <vt:lpstr>GitHub: Create a new repository</vt:lpstr>
      <vt:lpstr>BUT WAIT</vt:lpstr>
      <vt:lpstr>Markup languages</vt:lpstr>
      <vt:lpstr>Markup languages</vt:lpstr>
      <vt:lpstr>Markup languages</vt:lpstr>
      <vt:lpstr>Markup languages</vt:lpstr>
      <vt:lpstr>An HTML example</vt:lpstr>
      <vt:lpstr>PowerPoint Presentation</vt:lpstr>
      <vt:lpstr>So why not just use HTML?</vt:lpstr>
      <vt:lpstr>Fundamentals of Markdown</vt:lpstr>
      <vt:lpstr>Write your README</vt:lpstr>
      <vt:lpstr>Write your README</vt:lpstr>
      <vt:lpstr>Write your README</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Fundamentals of Markdown</vt:lpstr>
      <vt:lpstr>Markdown and homework</vt:lpstr>
      <vt:lpstr>Markdown and homework</vt:lpstr>
      <vt:lpstr>Markdown and homework</vt:lpstr>
      <vt:lpstr>Markdown and homework</vt:lpstr>
      <vt:lpstr>Markdown and homework</vt:lpstr>
      <vt:lpstr>Markdown and homework</vt:lpstr>
      <vt:lpstr>First steps:</vt:lpstr>
      <vt:lpstr>First steps:</vt:lpstr>
      <vt:lpstr>First steps:</vt:lpstr>
      <vt:lpstr>First steps:</vt:lpstr>
      <vt:lpstr>Once you’ve committed, you can edit again. First click the file (if you’re on the main page). Then click the edit button.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Frameworks</dc:title>
  <cp:lastModifiedBy>Randy Leonard</cp:lastModifiedBy>
  <cp:revision>75</cp:revision>
  <dcterms:modified xsi:type="dcterms:W3CDTF">2020-04-08T00:29:33Z</dcterms:modified>
</cp:coreProperties>
</file>